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256" r:id="rId2"/>
    <p:sldId id="257" r:id="rId3"/>
    <p:sldId id="258" r:id="rId4"/>
    <p:sldId id="259" r:id="rId5"/>
    <p:sldId id="260" r:id="rId6"/>
    <p:sldId id="261" r:id="rId7"/>
    <p:sldId id="295"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87" d="100"/>
          <a:sy n="87" d="100"/>
        </p:scale>
        <p:origin x="499"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8669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f0883f6bbba7ab66dfaa3e#tid=68f72e1aba80cb000ac8e06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11312" y="4425696"/>
            <a:ext cx="3429000" cy="905256"/>
          </a:xfrm>
          <a:prstGeom prst="rect">
            <a:avLst/>
          </a:prstGeom>
        </p:spPr>
      </p:pic>
      <p:sp>
        <p:nvSpPr>
          <p:cNvPr id="4" name="MasterShapeName"/>
          <p:cNvSpPr/>
          <p:nvPr/>
        </p:nvSpPr>
        <p:spPr>
          <a:xfrm>
            <a:off x="8220456" y="4425696"/>
            <a:ext cx="3419856" cy="905256"/>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选择性必修      第三册  RJB</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96112" y="2350008"/>
            <a:ext cx="2377440" cy="22768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24.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39.png"/></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5.xml"/><Relationship Id="rId1" Type="http://schemas.openxmlformats.org/officeDocument/2006/relationships/slideLayout" Target="../slideLayouts/slideLayout6.xml"/><Relationship Id="rId5" Type="http://schemas.openxmlformats.org/officeDocument/2006/relationships/image" Target="../media/image45.png"/><Relationship Id="rId4" Type="http://schemas.openxmlformats.org/officeDocument/2006/relationships/image" Target="../media/image44.png"/></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7.xml"/><Relationship Id="rId1" Type="http://schemas.openxmlformats.org/officeDocument/2006/relationships/slideLayout" Target="../slideLayouts/slideLayout6.xml"/><Relationship Id="rId5" Type="http://schemas.openxmlformats.org/officeDocument/2006/relationships/image" Target="../media/image50.png"/><Relationship Id="rId4" Type="http://schemas.openxmlformats.org/officeDocument/2006/relationships/image" Target="../media/image49.png"/></Relationships>
</file>

<file path=ppt/slides/_rels/slide2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image" Target="../media/image5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0.xml"/><Relationship Id="rId1" Type="http://schemas.openxmlformats.org/officeDocument/2006/relationships/slideLayout" Target="../slideLayouts/slideLayout6.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3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2.xml"/><Relationship Id="rId1" Type="http://schemas.openxmlformats.org/officeDocument/2006/relationships/slideLayout" Target="../slideLayouts/slideLayout6.xml"/><Relationship Id="rId4" Type="http://schemas.openxmlformats.org/officeDocument/2006/relationships/image" Target="../media/image60.png"/></Relationships>
</file>

<file path=ppt/slides/_rels/slide3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3.xml"/><Relationship Id="rId1" Type="http://schemas.openxmlformats.org/officeDocument/2006/relationships/slideLayout" Target="../slideLayouts/slideLayout6.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3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4.xml"/><Relationship Id="rId1" Type="http://schemas.openxmlformats.org/officeDocument/2006/relationships/slideLayout" Target="../slideLayouts/slideLayout6.xml"/><Relationship Id="rId5" Type="http://schemas.openxmlformats.org/officeDocument/2006/relationships/image" Target="../media/image67.png"/><Relationship Id="rId4" Type="http://schemas.openxmlformats.org/officeDocument/2006/relationships/image" Target="../media/image66.png"/></Relationships>
</file>

<file path=ppt/slides/_rels/slide3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5.xml"/><Relationship Id="rId1" Type="http://schemas.openxmlformats.org/officeDocument/2006/relationships/slideLayout" Target="../slideLayouts/slideLayout6.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3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6.xml"/><Relationship Id="rId1" Type="http://schemas.openxmlformats.org/officeDocument/2006/relationships/slideLayout" Target="../slideLayouts/slideLayout6.xml"/><Relationship Id="rId5" Type="http://schemas.openxmlformats.org/officeDocument/2006/relationships/image" Target="../media/image74.png"/><Relationship Id="rId4" Type="http://schemas.openxmlformats.org/officeDocument/2006/relationships/image" Target="../media/image73.png"/></Relationships>
</file>

<file path=ppt/slides/_rels/slide3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7.xml"/><Relationship Id="rId1" Type="http://schemas.openxmlformats.org/officeDocument/2006/relationships/slideLayout" Target="../slideLayouts/slideLayout6.xml"/><Relationship Id="rId4" Type="http://schemas.openxmlformats.org/officeDocument/2006/relationships/image" Target="../media/image76.png"/></Relationships>
</file>

<file path=ppt/slides/_rels/slide3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8.xml"/><Relationship Id="rId1" Type="http://schemas.openxmlformats.org/officeDocument/2006/relationships/slideLayout" Target="../slideLayouts/slideLayout6.xml"/><Relationship Id="rId4" Type="http://schemas.openxmlformats.org/officeDocument/2006/relationships/image" Target="../media/image78.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slide" Target="slide28.xml"/><Relationship Id="rId3" Type="http://schemas.openxmlformats.org/officeDocument/2006/relationships/slide" Target="slide6.xml"/><Relationship Id="rId7" Type="http://schemas.openxmlformats.org/officeDocument/2006/relationships/slide" Target="slide23.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slide" Target="slide19.xml"/><Relationship Id="rId11" Type="http://schemas.openxmlformats.org/officeDocument/2006/relationships/slide" Target="slide34.xml"/><Relationship Id="rId5" Type="http://schemas.openxmlformats.org/officeDocument/2006/relationships/slide" Target="slide11.xml"/><Relationship Id="rId10" Type="http://schemas.openxmlformats.org/officeDocument/2006/relationships/image" Target="../media/image8.png"/><Relationship Id="rId4" Type="http://schemas.openxmlformats.org/officeDocument/2006/relationships/slide" Target="slide7.xml"/><Relationship Id="rId9"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name="Slide 1&amp;si=1checked= 1 &amp; amp; version = 1.0.5checked=1&amp;version=1.0.5">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9&amp;si=9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7_1#5c6bb81ad?vcp=1&amp;vop=1&amp;pid=c676c33bd&amp;color=36,64,97&amp;vtp=1&amp;bt=1&amp;bbb=1&amp;hb=1"/>
              <p:cNvSpPr/>
              <p:nvPr/>
            </p:nvSpPr>
            <p:spPr>
              <a:xfrm>
                <a:off x="539496" y="2525382"/>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1-2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某市推出一种新型家用轿车，购买时的费用为16.9万元，每年共开销保险费和汽油费共1.2万元</a:t>
                </a:r>
                <a:r>
                  <a:rPr lang="en-US" altLang="zh-CN" sz="1800" b="0" i="0">
                    <a:solidFill>
                      <a:srgbClr val="244061"/>
                    </a:solidFill>
                    <a:latin typeface="Times New Roman" pitchFamily="34" charset="0"/>
                    <a:ea typeface="微软雅黑" pitchFamily="34" charset="-122"/>
                    <a:cs typeface="Times New Roman" pitchFamily="34" charset="-120"/>
                  </a:rPr>
                  <a:t>，汽车的维</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修费为</a:t>
                </a:r>
                <a:r>
                  <a:rPr lang="en-US" altLang="zh-CN" sz="1800" b="0" i="0" dirty="0">
                    <a:solidFill>
                      <a:srgbClr val="244061"/>
                    </a:solidFill>
                    <a:latin typeface="Times New Roman" pitchFamily="34" charset="0"/>
                    <a:ea typeface="微软雅黑" pitchFamily="34" charset="-122"/>
                    <a:cs typeface="Times New Roman" pitchFamily="34" charset="-120"/>
                  </a:rPr>
                  <a:t>：第一年无维修费用，第二年为0.2万元，从第三年起，每年的维修费均比上一年增加0.2万元</a:t>
                </a:r>
                <a:r>
                  <a:rPr lang="en-US" altLang="zh-CN" sz="1800" b="0" i="0">
                    <a:solidFill>
                      <a:srgbClr val="244061"/>
                    </a:solidFill>
                    <a:latin typeface="Times New Roman" pitchFamily="34" charset="0"/>
                    <a:ea typeface="微软雅黑" pitchFamily="34" charset="-122"/>
                    <a:cs typeface="Times New Roman" pitchFamily="34" charset="-120"/>
                  </a:rPr>
                  <a:t>.设该辆轿</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车使用</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𝑛</m:t>
                    </m:r>
                  </m:oMath>
                </a14:m>
                <a:r>
                  <a:rPr lang="en-US" altLang="zh-CN" b="0" i="0" dirty="0">
                    <a:solidFill>
                      <a:srgbClr val="244061"/>
                    </a:solidFill>
                    <a:latin typeface="Times New Roman" pitchFamily="34" charset="0"/>
                    <a:ea typeface="微软雅黑" pitchFamily="34" charset="-122"/>
                    <a:cs typeface="Times New Roman" pitchFamily="34" charset="-120"/>
                  </a:rPr>
                  <a:t>年的总费用（包括购买费、保险费、汽油费及维修费）为</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𝑓</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𝑛</m:t>
                    </m:r>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𝑓</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𝑛</m:t>
                    </m:r>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的表达式.</a:t>
                </a:r>
                <a:endParaRPr lang="en-US" altLang="zh-CN" dirty="0"/>
              </a:p>
            </p:txBody>
          </p:sp>
        </mc:Choice>
        <mc:Fallback xmlns="">
          <p:sp>
            <p:nvSpPr>
              <p:cNvPr id="2" name="QO_6_BD.7_1#5c6bb81ad?vcp=1&amp;vop=1&amp;pid=c676c33bd&amp;color=36,64,97&amp;vtp=1&amp;bt=1&amp;bbb=1&amp;hb=1"/>
              <p:cNvSpPr>
                <a:spLocks noRot="1" noChangeAspect="1" noMove="1" noResize="1" noEditPoints="1" noAdjustHandles="1" noChangeArrowheads="1" noChangeShapeType="1" noTextEdit="1"/>
              </p:cNvSpPr>
              <p:nvPr/>
            </p:nvSpPr>
            <p:spPr>
              <a:xfrm>
                <a:off x="539496" y="2525382"/>
                <a:ext cx="11109960" cy="1192340"/>
              </a:xfrm>
              <a:prstGeom prst="rect">
                <a:avLst/>
              </a:prstGeom>
              <a:blipFill>
                <a:blip r:embed="rId3"/>
                <a:stretch>
                  <a:fillRect l="-1317" b="-1173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8_1#5c6bb81ad?vcp=1&amp;vop=1&amp;pid=c676c33bd&amp;color=36,64,97&amp;vtp=1&amp;bbb=1"/>
              <p:cNvSpPr/>
              <p:nvPr/>
            </p:nvSpPr>
            <p:spPr>
              <a:xfrm>
                <a:off x="539496" y="3728326"/>
                <a:ext cx="11109960" cy="798259"/>
              </a:xfrm>
              <a:prstGeom prst="rect">
                <a:avLst/>
              </a:prstGeom>
              <a:noFill/>
              <a:ln/>
            </p:spPr>
            <p:txBody>
              <a:bodyPr wrap="none" lIns="0" tIns="0" rIns="0" bIns="0" rtlCol="0" anchor="t"/>
              <a:lstStyle/>
              <a:p>
                <a:pPr algn="l" latinLnBrk="1">
                  <a:lnSpc>
                    <a:spcPts val="3500"/>
                  </a:lnSpc>
                </a:pPr>
                <a:r>
                  <a:rPr lang="en-US" altLang="zh-CN" sz="1800" b="0" i="0" dirty="0">
                    <a:solidFill>
                      <a:srgbClr val="6565FF"/>
                    </a:solidFill>
                    <a:latin typeface="Times New Roman" pitchFamily="34" charset="0"/>
                    <a:ea typeface="微软雅黑" pitchFamily="34" charset="-122"/>
                    <a:cs typeface="Times New Roman" pitchFamily="34" charset="-120"/>
                  </a:rPr>
                  <a:t>【解】由题意得，每年的维修费构成等差数列，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oMath>
                </a14:m>
                <a:r>
                  <a:rPr lang="en-US" altLang="zh-CN" sz="1800" b="0" i="0" dirty="0">
                    <a:solidFill>
                      <a:srgbClr val="6565FF"/>
                    </a:solidFill>
                    <a:latin typeface="Times New Roman" pitchFamily="34" charset="0"/>
                    <a:ea typeface="微软雅黑" pitchFamily="34" charset="-122"/>
                    <a:cs typeface="Times New Roman" pitchFamily="34" charset="-120"/>
                  </a:rPr>
                  <a:t>年的维修总费用为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[0+0.2(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=0.1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𝑛</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−0.1</m:t>
                    </m:r>
                    <m:r>
                      <a:rPr lang="en-US" altLang="zh-CN" sz="1800" b="0" i="0">
                        <a:solidFill>
                          <a:srgbClr val="6565FF"/>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（万元），</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)=16.9+1.2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+(0.1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𝑛</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−0.1</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)=0.1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𝑛</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+1.1</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+16.9(</m:t>
                    </m:r>
                    <m:r>
                      <a:rPr lang="en-US" altLang="zh-CN" sz="1800" b="0" i="0">
                        <a:solidFill>
                          <a:srgbClr val="6565FF"/>
                        </a:solidFill>
                        <a:latin typeface="Cambria Math" pitchFamily="34" charset="0"/>
                        <a:ea typeface="Cambria Math" pitchFamily="34" charset="-122"/>
                        <a:cs typeface="Cambria Math" pitchFamily="34" charset="-120"/>
                      </a:rPr>
                      <m:t>𝑛</m:t>
                    </m:r>
                  </m:oMath>
                </a14:m>
                <a:r>
                  <a:rPr lang="en-US" altLang="zh-CN" sz="1800" b="0" i="0" dirty="0">
                    <a:solidFill>
                      <a:srgbClr val="6565FF"/>
                    </a:solidFill>
                    <a:latin typeface="Times New Roman" pitchFamily="34" charset="0"/>
                    <a:ea typeface="微软雅黑" pitchFamily="34" charset="-122"/>
                    <a:cs typeface="Times New Roman" pitchFamily="34" charset="-120"/>
                  </a:rPr>
                  <a:t>为正整数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6_AN.8_1#5c6bb81ad?vcp=1&amp;vop=1&amp;pid=c676c33bd&amp;color=36,64,97&amp;vtp=1&amp;bbb=1"/>
              <p:cNvSpPr>
                <a:spLocks noRot="1" noChangeAspect="1" noMove="1" noResize="1" noEditPoints="1" noAdjustHandles="1" noChangeArrowheads="1" noChangeShapeType="1" noTextEdit="1"/>
              </p:cNvSpPr>
              <p:nvPr/>
            </p:nvSpPr>
            <p:spPr>
              <a:xfrm>
                <a:off x="539496" y="3728326"/>
                <a:ext cx="11109960" cy="798259"/>
              </a:xfrm>
              <a:prstGeom prst="rect">
                <a:avLst/>
              </a:prstGeom>
              <a:blipFill>
                <a:blip r:embed="rId4"/>
                <a:stretch>
                  <a:fillRect l="-1317" b="-1679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0&amp;si=10checked= 1 &amp; amp; version = 1.0.5checked=1&amp;version=1.0.5">
    <p:spTree>
      <p:nvGrpSpPr>
        <p:cNvPr id="1" name=""/>
        <p:cNvGrpSpPr/>
        <p:nvPr/>
      </p:nvGrpSpPr>
      <p:grpSpPr>
        <a:xfrm>
          <a:off x="0" y="0"/>
          <a:ext cx="0" cy="0"/>
          <a:chOff x="0" y="0"/>
          <a:chExt cx="0" cy="0"/>
        </a:xfrm>
      </p:grpSpPr>
      <p:pic>
        <p:nvPicPr>
          <p:cNvPr id="2" name="C_4#254618d6f?vcp=1&amp;pid=a63db36cc&amp;color=36,64,97&amp;tib=255,255,255&amp;vtp=1&amp;bt=1" descr="preencoded.png"/>
          <p:cNvPicPr>
            <a:picLocks noChangeAspect="1"/>
          </p:cNvPicPr>
          <p:nvPr/>
        </p:nvPicPr>
        <p:blipFill>
          <a:blip r:embed="rId3"/>
          <a:stretch>
            <a:fillRect/>
          </a:stretch>
        </p:blipFill>
        <p:spPr>
          <a:xfrm>
            <a:off x="557784" y="828000"/>
            <a:ext cx="512064" cy="548640"/>
          </a:xfrm>
          <a:prstGeom prst="rect">
            <a:avLst/>
          </a:prstGeom>
        </p:spPr>
      </p:pic>
      <p:sp>
        <p:nvSpPr>
          <p:cNvPr id="3" name="C_4_BD#254618d6f?vcp=1&amp;pid=a63db36cc&amp;color=61,88,159&amp;vtp=1&amp;bbb=1"/>
          <p:cNvSpPr/>
          <p:nvPr/>
        </p:nvSpPr>
        <p:spPr>
          <a:xfrm>
            <a:off x="1225296" y="84628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题型诀</a:t>
            </a:r>
            <a:endParaRPr lang="en-US" altLang="zh-CN" sz="2400" dirty="0"/>
          </a:p>
        </p:txBody>
      </p:sp>
      <p:sp>
        <p:nvSpPr>
          <p:cNvPr id="4" name="C_5_BD#1abe3dc24?vcp=1&amp;pid=254618d6f&amp;color=0,55,96&amp;vtp=1&amp;bbb=1"/>
          <p:cNvSpPr/>
          <p:nvPr/>
        </p:nvSpPr>
        <p:spPr>
          <a:xfrm>
            <a:off x="539496" y="1367496"/>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基础应用</a:t>
            </a:r>
            <a:endParaRPr lang="en-US" altLang="zh-CN" sz="2400" dirty="0"/>
          </a:p>
        </p:txBody>
      </p:sp>
      <p:sp>
        <p:nvSpPr>
          <p:cNvPr id="5" name="C_6_BD#372f9f5d2?vcp=1&amp;pid=1abe3dc24&amp;color=101,101,255&amp;vtp=1&amp;bbb=1"/>
          <p:cNvSpPr/>
          <p:nvPr/>
        </p:nvSpPr>
        <p:spPr>
          <a:xfrm>
            <a:off x="539496" y="1897544"/>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等额本金、等额本息还款法的应用</a:t>
            </a:r>
            <a:endParaRPr lang="en-US" altLang="zh-CN" sz="2200" dirty="0"/>
          </a:p>
        </p:txBody>
      </p:sp>
      <p:sp>
        <p:nvSpPr>
          <p:cNvPr id="6" name="QO_7_BD.9_1#e2ac1c30e?vcp=1&amp;vop=1&amp;pid=372f9f5d2&amp;color=36,64,97&amp;vtp=1&amp;bbb=1&amp;hb=1"/>
          <p:cNvSpPr/>
          <p:nvPr/>
        </p:nvSpPr>
        <p:spPr>
          <a:xfrm>
            <a:off x="539496" y="2386402"/>
            <a:ext cx="11109960" cy="20305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市民小张计划贷款60万元用于购买一套商品住房，银行给小张提供了两种贷款方式.①等额本金</a:t>
            </a:r>
            <a:r>
              <a:rPr lang="en-US" altLang="zh-CN" sz="1800" b="0" i="0">
                <a:solidFill>
                  <a:srgbClr val="244061"/>
                </a:solidFill>
                <a:latin typeface="Times New Roman" pitchFamily="34" charset="0"/>
                <a:ea typeface="微软雅黑" pitchFamily="34" charset="-122"/>
                <a:cs typeface="Times New Roman" pitchFamily="34" charset="-120"/>
              </a:rPr>
              <a:t>：每月的还</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款额呈递减趋势</a:t>
            </a:r>
            <a:r>
              <a:rPr lang="en-US" altLang="zh-CN" sz="1800" b="0" i="0" dirty="0">
                <a:solidFill>
                  <a:srgbClr val="244061"/>
                </a:solidFill>
                <a:latin typeface="Times New Roman" pitchFamily="34" charset="0"/>
                <a:ea typeface="微软雅黑" pitchFamily="34" charset="-122"/>
                <a:cs typeface="Times New Roman" pitchFamily="34" charset="-120"/>
              </a:rPr>
              <a:t>，且从第二个还款月开始，每月还款额与上月还款额的差均相同；②等额本息</a:t>
            </a:r>
            <a:r>
              <a:rPr lang="en-US" altLang="zh-CN" sz="1800" b="0" i="0">
                <a:solidFill>
                  <a:srgbClr val="244061"/>
                </a:solidFill>
                <a:latin typeface="Times New Roman" pitchFamily="34" charset="0"/>
                <a:ea typeface="微软雅黑" pitchFamily="34" charset="-122"/>
                <a:cs typeface="Times New Roman" pitchFamily="34" charset="-120"/>
              </a:rPr>
              <a:t>：每个月的还款</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额均相同</a:t>
            </a:r>
            <a:r>
              <a:rPr lang="en-US" altLang="zh-CN" sz="1800" b="0" i="0" dirty="0">
                <a:solidFill>
                  <a:srgbClr val="244061"/>
                </a:solidFill>
                <a:latin typeface="Times New Roman" pitchFamily="34" charset="0"/>
                <a:ea typeface="微软雅黑" pitchFamily="34" charset="-122"/>
                <a:cs typeface="Times New Roman" pitchFamily="34" charset="-120"/>
              </a:rPr>
              <a:t>.银行规定，在贷款到账日的次月当天开始首次还款（若2019年7月7日贷款到账，则2019年8月</a:t>
            </a:r>
            <a:r>
              <a:rPr lang="en-US" altLang="zh-CN" sz="1800" b="0" i="0">
                <a:solidFill>
                  <a:srgbClr val="244061"/>
                </a:solidFill>
                <a:latin typeface="Times New Roman" pitchFamily="34" charset="0"/>
                <a:ea typeface="微软雅黑" pitchFamily="34" charset="-122"/>
                <a:cs typeface="Times New Roman" pitchFamily="34" charset="-120"/>
              </a:rPr>
              <a:t>7日首次</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还款</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已知小张该笔贷款年限为</a:t>
            </a:r>
            <a:r>
              <a:rPr lang="en-US" altLang="zh-CN" b="0" i="0" dirty="0">
                <a:solidFill>
                  <a:srgbClr val="244061"/>
                </a:solidFill>
                <a:latin typeface="Times New Roman" pitchFamily="34" charset="0"/>
                <a:ea typeface="微软雅黑" pitchFamily="34" charset="-122"/>
                <a:cs typeface="Times New Roman" pitchFamily="34" charset="-120"/>
              </a:rPr>
              <a:t>20年，月利率为0.004.</a:t>
            </a:r>
            <a:endParaRPr lang="en-US" altLang="zh-CN"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name="Slide 11&amp;si=11checked= 1 &amp; amp; version = 1.0.5checked=1&amp;version=1.0.5">
    <p:spTree>
      <p:nvGrpSpPr>
        <p:cNvPr id="1" name=""/>
        <p:cNvGrpSpPr/>
        <p:nvPr/>
      </p:nvGrpSpPr>
      <p:grpSpPr>
        <a:xfrm>
          <a:off x="0" y="0"/>
          <a:ext cx="0" cy="0"/>
          <a:chOff x="0" y="0"/>
          <a:chExt cx="0" cy="0"/>
        </a:xfrm>
      </p:grpSpPr>
      <p:sp>
        <p:nvSpPr>
          <p:cNvPr id="2" name="QO_8_BD.10_1#95065aa44?vcp=1&amp;vop=1&amp;pid=e2ac1c30e&amp;color=36,64,97&amp;vtp=1&amp;bt=1&amp;bbb=1&amp;hb=1"/>
          <p:cNvSpPr/>
          <p:nvPr/>
        </p:nvSpPr>
        <p:spPr>
          <a:xfrm>
            <a:off x="539496" y="2317101"/>
            <a:ext cx="11109960"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若小张采取等额本金的还款方式，现已得知第一个还款月应还4</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900元，最后一个还款月应还2</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510元</a:t>
            </a:r>
            <a:r>
              <a:rPr lang="en-US" altLang="zh-CN" sz="1800" b="0" i="0">
                <a:solidFill>
                  <a:srgbClr val="244061"/>
                </a:solidFill>
                <a:latin typeface="Times New Roman" pitchFamily="34" charset="0"/>
                <a:ea typeface="微软雅黑" pitchFamily="34" charset="-122"/>
                <a:cs typeface="Times New Roman" pitchFamily="34" charset="-120"/>
              </a:rPr>
              <a:t>，试</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计算小张该笔贷款的总利息</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AlternateContent xmlns:mc="http://schemas.openxmlformats.org/markup-compatibility/2006" xmlns:a14="http://schemas.microsoft.com/office/drawing/2010/main">
        <mc:Choice Requires="a14">
          <p:sp>
            <p:nvSpPr>
              <p:cNvPr id="3" name="QO_8_AN.11_1#95065aa44?vcp=1&amp;vop=1&amp;pid=e2ac1c30e&amp;color=36,64,97&amp;vtp=1&amp;bbb=1&amp;hb=1"/>
              <p:cNvSpPr/>
              <p:nvPr/>
            </p:nvSpPr>
            <p:spPr>
              <a:xfrm>
                <a:off x="539496" y="3095230"/>
                <a:ext cx="11109960" cy="16368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【解】由题意可知，等额本金还款方式中，每月的还款额构成一个等差数列，记为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表示数列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的前</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300"/>
                  </a:lnSpc>
                </a:pPr>
                <a:r>
                  <a:rPr lang="en-US" altLang="zh-CN" sz="1800" b="0" i="0">
                    <a:solidFill>
                      <a:srgbClr val="6565FF"/>
                    </a:solidFill>
                    <a:latin typeface="Times New Roman" pitchFamily="34" charset="0"/>
                    <a:ea typeface="微软雅黑" pitchFamily="34" charset="-122"/>
                    <a:cs typeface="Times New Roman" pitchFamily="34" charset="-120"/>
                  </a:rPr>
                  <a:t>项和</a:t>
                </a:r>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=4</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900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240</m:t>
                        </m:r>
                      </m:sub>
                    </m:sSub>
                    <m:r>
                      <a:rPr lang="en-US" altLang="zh-CN" sz="1800" b="0" i="0">
                        <a:solidFill>
                          <a:srgbClr val="6565FF"/>
                        </a:solidFill>
                        <a:latin typeface="Cambria Math" pitchFamily="34" charset="0"/>
                        <a:ea typeface="Cambria Math" pitchFamily="34" charset="-122"/>
                        <a:cs typeface="Cambria Math" pitchFamily="34" charset="-120"/>
                      </a:rPr>
                      <m:t>=2</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240</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240(</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240</m:t>
                            </m:r>
                          </m:sub>
                        </m:sSub>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=120×(4</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900+2</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510)=889</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故小张该笔贷款的总利息为</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889</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200−600</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000=289</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200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元.</a:t>
                </a:r>
                <a:endParaRPr lang="en-US" altLang="zh-CN" dirty="0"/>
              </a:p>
            </p:txBody>
          </p:sp>
        </mc:Choice>
        <mc:Fallback xmlns="">
          <p:sp>
            <p:nvSpPr>
              <p:cNvPr id="3" name="QO_8_AN.11_1#95065aa44?vcp=1&amp;vop=1&amp;pid=e2ac1c30e&amp;color=36,64,97&amp;vtp=1&amp;bbb=1&amp;hb=1"/>
              <p:cNvSpPr>
                <a:spLocks noRot="1" noChangeAspect="1" noMove="1" noResize="1" noEditPoints="1" noAdjustHandles="1" noChangeArrowheads="1" noChangeShapeType="1" noTextEdit="1"/>
              </p:cNvSpPr>
              <p:nvPr/>
            </p:nvSpPr>
            <p:spPr>
              <a:xfrm>
                <a:off x="539496" y="3095230"/>
                <a:ext cx="11109960" cy="1636840"/>
              </a:xfrm>
              <a:prstGeom prst="rect">
                <a:avLst/>
              </a:prstGeom>
              <a:blipFill>
                <a:blip r:embed="rId3"/>
                <a:stretch>
                  <a:fillRect l="-1317" r="-165" b="-858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2&amp;si=12checked= 1 &amp; amp; version = 1.0.5checked=1&amp;version=1.0.5">
    <p:spTree>
      <p:nvGrpSpPr>
        <p:cNvPr id="1" name=""/>
        <p:cNvGrpSpPr/>
        <p:nvPr/>
      </p:nvGrpSpPr>
      <p:grpSpPr>
        <a:xfrm>
          <a:off x="0" y="0"/>
          <a:ext cx="0" cy="0"/>
          <a:chOff x="0" y="0"/>
          <a:chExt cx="0" cy="0"/>
        </a:xfrm>
      </p:grpSpPr>
      <p:sp>
        <p:nvSpPr>
          <p:cNvPr id="2" name="QO_8_BD.12_1#065b28ed7?vcp=1&amp;vop=1&amp;pid=e2ac1c30e&amp;color=36,64,97&amp;mp=1&amp;vtp=1&amp;bt=1&amp;bbb=1&amp;hb=1"/>
          <p:cNvSpPr/>
          <p:nvPr/>
        </p:nvSpPr>
        <p:spPr>
          <a:xfrm>
            <a:off x="539496" y="1178260"/>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若小张采取等额本息的还款方式，银行规定，每月还款额不得超过家庭平均月收入的一半</a:t>
            </a:r>
            <a:r>
              <a:rPr lang="en-US" altLang="zh-CN" sz="1800" b="0" i="0">
                <a:solidFill>
                  <a:srgbClr val="244061"/>
                </a:solidFill>
                <a:latin typeface="Times New Roman" pitchFamily="34" charset="0"/>
                <a:ea typeface="微软雅黑" pitchFamily="34" charset="-122"/>
                <a:cs typeface="Times New Roman" pitchFamily="34" charset="-120"/>
              </a:rPr>
              <a:t>，已知小张家庭</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平均月收入为</a:t>
            </a:r>
            <a:r>
              <a:rPr lang="en-US" altLang="zh-CN" b="0" i="0" dirty="0">
                <a:solidFill>
                  <a:srgbClr val="244061"/>
                </a:solidFill>
                <a:latin typeface="Times New Roman" pitchFamily="34" charset="0"/>
                <a:ea typeface="微软雅黑" pitchFamily="34" charset="-122"/>
                <a:cs typeface="Times New Roman" pitchFamily="34" charset="-120"/>
              </a:rPr>
              <a:t>1万元，判断小张该笔贷款是否能够获批（不考虑其他因素）;</a:t>
            </a:r>
            <a:endParaRPr lang="en-US" altLang="zh-CN" dirty="0"/>
          </a:p>
        </p:txBody>
      </p:sp>
      <mc:AlternateContent xmlns:mc="http://schemas.openxmlformats.org/markup-compatibility/2006" xmlns:a14="http://schemas.microsoft.com/office/drawing/2010/main">
        <mc:Choice Requires="a14">
          <p:sp>
            <p:nvSpPr>
              <p:cNvPr id="3" name="QO_8_AN.13_1#065b28ed7?vcp=1&amp;vop=1&amp;pid=e2ac1c30e&amp;color=36,64,97&amp;vtp=1&amp;bbb=1"/>
              <p:cNvSpPr/>
              <p:nvPr/>
            </p:nvSpPr>
            <p:spPr>
              <a:xfrm>
                <a:off x="539496" y="1956389"/>
                <a:ext cx="11109960" cy="22225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【解】设小张每月还款额为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元，采取等额本息的还款方式，每月的还款额构成一个等比数列，</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(1+0.004)+</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(1+0.004</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(1+0.004</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239</m:t>
                        </m:r>
                      </m:sup>
                    </m:sSup>
                    <m:r>
                      <a:rPr lang="en-US" altLang="zh-CN" sz="1800" b="0" i="0">
                        <a:solidFill>
                          <a:srgbClr val="6565FF"/>
                        </a:solidFill>
                        <a:latin typeface="Cambria Math" pitchFamily="34" charset="0"/>
                        <a:ea typeface="Cambria Math" pitchFamily="34" charset="-122"/>
                        <a:cs typeface="Cambria Math" pitchFamily="34" charset="-120"/>
                      </a:rPr>
                      <m:t>=600</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000×(1+0.004</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240</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1.004</m:t>
                            </m:r>
                          </m:e>
                          <m:sup>
                            <m:r>
                              <a:rPr lang="en-US" altLang="zh-CN" sz="1800" b="0" i="0">
                                <a:solidFill>
                                  <a:srgbClr val="6565FF"/>
                                </a:solidFill>
                                <a:latin typeface="Cambria Math" pitchFamily="34" charset="0"/>
                                <a:ea typeface="Cambria Math" pitchFamily="34" charset="-122"/>
                                <a:cs typeface="Cambria Math" pitchFamily="34" charset="-120"/>
                              </a:rPr>
                              <m:t>240</m:t>
                            </m:r>
                          </m:sup>
                        </m:sSup>
                      </m:num>
                      <m:den>
                        <m:r>
                          <a:rPr lang="en-US" altLang="zh-CN" sz="1800" b="0" i="0">
                            <a:solidFill>
                              <a:srgbClr val="6565FF"/>
                            </a:solidFill>
                            <a:latin typeface="Cambria Math" pitchFamily="34" charset="0"/>
                            <a:ea typeface="Cambria Math" pitchFamily="34" charset="-122"/>
                            <a:cs typeface="Cambria Math" pitchFamily="34" charset="-120"/>
                          </a:rPr>
                          <m:t>1−1.004</m:t>
                        </m:r>
                      </m:den>
                    </m:f>
                    <m:r>
                      <a:rPr lang="en-US" altLang="zh-CN" sz="1800" b="0" i="0">
                        <a:solidFill>
                          <a:srgbClr val="6565FF"/>
                        </a:solidFill>
                        <a:latin typeface="Cambria Math" pitchFamily="34" charset="0"/>
                        <a:ea typeface="Cambria Math" pitchFamily="34" charset="-122"/>
                        <a:cs typeface="Cambria Math" pitchFamily="34" charset="-120"/>
                      </a:rPr>
                      <m:t>=600</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1.004</m:t>
                        </m:r>
                      </m:e>
                      <m:sup>
                        <m:r>
                          <a:rPr lang="en-US" altLang="zh-CN" sz="1800" b="0" i="0">
                            <a:solidFill>
                              <a:srgbClr val="6565FF"/>
                            </a:solidFill>
                            <a:latin typeface="Cambria Math" pitchFamily="34" charset="0"/>
                            <a:ea typeface="Cambria Math" pitchFamily="34" charset="-122"/>
                            <a:cs typeface="Cambria Math" pitchFamily="34" charset="-120"/>
                          </a:rPr>
                          <m:t>240</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600</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1.004</m:t>
                            </m:r>
                          </m:e>
                          <m:sup>
                            <m:r>
                              <a:rPr lang="en-US" altLang="zh-CN" sz="1800" b="0" i="0">
                                <a:solidFill>
                                  <a:srgbClr val="6565FF"/>
                                </a:solidFill>
                                <a:latin typeface="Cambria Math" pitchFamily="34" charset="0"/>
                                <a:ea typeface="Cambria Math" pitchFamily="34" charset="-122"/>
                                <a:cs typeface="Cambria Math" pitchFamily="34" charset="-120"/>
                              </a:rPr>
                              <m:t>240</m:t>
                            </m:r>
                          </m:sup>
                        </m:sSup>
                        <m:r>
                          <a:rPr lang="en-US" altLang="zh-CN" sz="1800" b="0" i="0">
                            <a:solidFill>
                              <a:srgbClr val="6565FF"/>
                            </a:solidFill>
                            <a:latin typeface="Cambria Math" pitchFamily="34" charset="0"/>
                            <a:ea typeface="Cambria Math" pitchFamily="34" charset="-122"/>
                            <a:cs typeface="Cambria Math" pitchFamily="34" charset="-120"/>
                          </a:rPr>
                          <m:t>×0.004</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1.004</m:t>
                            </m:r>
                          </m:e>
                          <m:sup>
                            <m:r>
                              <a:rPr lang="en-US" altLang="zh-CN" sz="1800" b="0" i="0">
                                <a:solidFill>
                                  <a:srgbClr val="6565FF"/>
                                </a:solidFill>
                                <a:latin typeface="Cambria Math" pitchFamily="34" charset="0"/>
                                <a:ea typeface="Cambria Math" pitchFamily="34" charset="-122"/>
                                <a:cs typeface="Cambria Math" pitchFamily="34" charset="-120"/>
                              </a:rPr>
                              <m:t>240</m:t>
                            </m:r>
                          </m:sup>
                        </m:sSup>
                        <m:r>
                          <a:rPr lang="en-US" altLang="zh-CN" sz="1800" b="0" i="0">
                            <a:solidFill>
                              <a:srgbClr val="6565FF"/>
                            </a:solidFill>
                            <a:latin typeface="Cambria Math" pitchFamily="34" charset="0"/>
                            <a:ea typeface="Cambria Math" pitchFamily="34" charset="-122"/>
                            <a:cs typeface="Cambria Math" pitchFamily="34" charset="-120"/>
                          </a:rPr>
                          <m:t>−1</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600</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000×2.61×0.004</m:t>
                        </m:r>
                      </m:num>
                      <m:den>
                        <m:r>
                          <a:rPr lang="en-US" altLang="zh-CN" sz="1800" b="0" i="0">
                            <a:solidFill>
                              <a:srgbClr val="6565FF"/>
                            </a:solidFill>
                            <a:latin typeface="Cambria Math" pitchFamily="34" charset="0"/>
                            <a:ea typeface="Cambria Math" pitchFamily="34" charset="-122"/>
                            <a:cs typeface="Cambria Math" pitchFamily="34" charset="-120"/>
                          </a:rPr>
                          <m:t>2.61−1</m:t>
                        </m:r>
                      </m:den>
                    </m:f>
                    <m:r>
                      <a:rPr lang="en-US" altLang="zh-CN" sz="1800" b="0" i="0">
                        <a:solidFill>
                          <a:srgbClr val="6565FF"/>
                        </a:solidFill>
                        <a:latin typeface="Cambria Math" pitchFamily="34" charset="0"/>
                        <a:ea typeface="Cambria Math" pitchFamily="34" charset="-122"/>
                        <a:cs typeface="Cambria Math" pitchFamily="34" charset="-120"/>
                      </a:rPr>
                      <m:t>≈3</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891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891&lt;10</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=5</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，所以小张该笔贷款能够获批.</a:t>
                </a:r>
                <a:endParaRPr lang="en-US" altLang="zh-CN" sz="1800" dirty="0"/>
              </a:p>
            </p:txBody>
          </p:sp>
        </mc:Choice>
        <mc:Fallback xmlns="">
          <p:sp>
            <p:nvSpPr>
              <p:cNvPr id="3" name="QO_8_AN.13_1#065b28ed7?vcp=1&amp;vop=1&amp;pid=e2ac1c30e&amp;color=36,64,97&amp;vtp=1&amp;bbb=1"/>
              <p:cNvSpPr>
                <a:spLocks noRot="1" noChangeAspect="1" noMove="1" noResize="1" noEditPoints="1" noAdjustHandles="1" noChangeArrowheads="1" noChangeShapeType="1" noTextEdit="1"/>
              </p:cNvSpPr>
              <p:nvPr/>
            </p:nvSpPr>
            <p:spPr>
              <a:xfrm>
                <a:off x="539496" y="1956389"/>
                <a:ext cx="11109960" cy="2222500"/>
              </a:xfrm>
              <a:prstGeom prst="rect">
                <a:avLst/>
              </a:prstGeom>
              <a:blipFill>
                <a:blip r:embed="rId3"/>
                <a:stretch>
                  <a:fillRect l="-1317" b="-356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8_BD.14_1#0d067917d?vcp=1&amp;vop=1&amp;pid=e2ac1c30e&amp;color=36,64,97&amp;vtp=1&amp;bbb=1"/>
              <p:cNvSpPr/>
              <p:nvPr/>
            </p:nvSpPr>
            <p:spPr>
              <a:xfrm>
                <a:off x="539496" y="4180541"/>
                <a:ext cx="11109960" cy="363284"/>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对比两种还款方式，从经济利益的角度来考虑，小张应选择哪种还款方式.参考数据：</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1.004</m:t>
                        </m:r>
                      </m:e>
                      <m:sup>
                        <m:r>
                          <a:rPr lang="en-US" altLang="zh-CN" sz="1800" b="0" i="0">
                            <a:solidFill>
                              <a:srgbClr val="244061"/>
                            </a:solidFill>
                            <a:latin typeface="Cambria Math" pitchFamily="34" charset="0"/>
                            <a:ea typeface="Cambria Math" pitchFamily="34" charset="-122"/>
                            <a:cs typeface="Cambria Math" pitchFamily="34" charset="-120"/>
                          </a:rPr>
                          <m:t>240</m:t>
                        </m:r>
                      </m:sup>
                    </m:sSup>
                    <m:r>
                      <a:rPr lang="en-US" altLang="zh-CN" sz="1800" b="0" i="0">
                        <a:solidFill>
                          <a:srgbClr val="244061"/>
                        </a:solidFill>
                        <a:latin typeface="Cambria Math" pitchFamily="34" charset="0"/>
                        <a:ea typeface="Cambria Math" pitchFamily="34" charset="-122"/>
                        <a:cs typeface="Cambria Math" pitchFamily="34" charset="-120"/>
                      </a:rPr>
                      <m:t>≈2.61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8_BD.14_1#0d067917d?vcp=1&amp;vop=1&amp;pid=e2ac1c30e&amp;color=36,64,97&amp;vtp=1&amp;bbb=1"/>
              <p:cNvSpPr>
                <a:spLocks noRot="1" noChangeAspect="1" noMove="1" noResize="1" noEditPoints="1" noAdjustHandles="1" noChangeArrowheads="1" noChangeShapeType="1" noTextEdit="1"/>
              </p:cNvSpPr>
              <p:nvPr/>
            </p:nvSpPr>
            <p:spPr>
              <a:xfrm>
                <a:off x="539496" y="4180541"/>
                <a:ext cx="11109960" cy="363284"/>
              </a:xfrm>
              <a:prstGeom prst="rect">
                <a:avLst/>
              </a:prstGeom>
              <a:blipFill>
                <a:blip r:embed="rId4"/>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8_AN.15_1#0d067917d?vcp=1&amp;vop=1&amp;pid=e2ac1c30e&amp;color=36,64,97&amp;vtp=1&amp;bbb=1"/>
              <p:cNvSpPr/>
              <p:nvPr/>
            </p:nvSpPr>
            <p:spPr>
              <a:xfrm>
                <a:off x="539496" y="4545031"/>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【解】小张采取等额本息贷款方式的总利息为</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891×240−600</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000=933</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840−600</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000=333</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840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333</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840&gt;289</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，所以从经济利益的角度来考虑，小张应选择等额本金的还款方式.</a:t>
                </a:r>
                <a:endParaRPr lang="en-US" altLang="zh-CN" sz="1800" dirty="0"/>
              </a:p>
            </p:txBody>
          </p:sp>
        </mc:Choice>
        <mc:Fallback xmlns="">
          <p:sp>
            <p:nvSpPr>
              <p:cNvPr id="5" name="QO_8_AN.15_1#0d067917d?vcp=1&amp;vop=1&amp;pid=e2ac1c30e&amp;color=36,64,97&amp;vtp=1&amp;bbb=1"/>
              <p:cNvSpPr>
                <a:spLocks noRot="1" noChangeAspect="1" noMove="1" noResize="1" noEditPoints="1" noAdjustHandles="1" noChangeArrowheads="1" noChangeShapeType="1" noTextEdit="1"/>
              </p:cNvSpPr>
              <p:nvPr/>
            </p:nvSpPr>
            <p:spPr>
              <a:xfrm>
                <a:off x="539496" y="4545031"/>
                <a:ext cx="11109960" cy="1192340"/>
              </a:xfrm>
              <a:prstGeom prst="rect">
                <a:avLst/>
              </a:prstGeom>
              <a:blipFill>
                <a:blip r:embed="rId5"/>
                <a:stretch>
                  <a:fillRect l="-1317"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5">
                                            <p:bg/>
                                          </p:spTgt>
                                        </p:tgtEl>
                                        <p:attrNameLst>
                                          <p:attrName>style.visibility</p:attrName>
                                        </p:attrNameLst>
                                      </p:cBhvr>
                                      <p:to>
                                        <p:strVal val="visible"/>
                                      </p:to>
                                    </p:set>
                                    <p:animEffect transition="in" filter="fade">
                                      <p:cBhvr>
                                        <p:cTn id="39" dur="500"/>
                                        <p:tgtEl>
                                          <p:spTgt spid="5">
                                            <p:bg/>
                                          </p:spTgt>
                                        </p:tgtEl>
                                      </p:cBhvr>
                                    </p:animEffect>
                                    <p:anim calcmode="lin" valueType="num">
                                      <p:cBhvr>
                                        <p:cTn id="40" dur="500" fill="hold"/>
                                        <p:tgtEl>
                                          <p:spTgt spid="5">
                                            <p:bg/>
                                          </p:spTgt>
                                        </p:tgtEl>
                                        <p:attrNameLst>
                                          <p:attrName>ppt_x</p:attrName>
                                        </p:attrNameLst>
                                      </p:cBhvr>
                                      <p:tavLst>
                                        <p:tav tm="0">
                                          <p:val>
                                            <p:strVal val="#ppt_x"/>
                                          </p:val>
                                        </p:tav>
                                        <p:tav tm="100000">
                                          <p:val>
                                            <p:strVal val="#ppt_x"/>
                                          </p:val>
                                        </p:tav>
                                      </p:tavLst>
                                    </p:anim>
                                    <p:anim calcmode="lin" valueType="num">
                                      <p:cBhvr>
                                        <p:cTn id="41" dur="500" fill="hold"/>
                                        <p:tgtEl>
                                          <p:spTgt spid="5">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5">
                                            <p:txEl>
                                              <p:pRg st="0" end="0"/>
                                            </p:txEl>
                                          </p:spTgt>
                                        </p:tgtEl>
                                        <p:attrNameLst>
                                          <p:attrName>style.visibility</p:attrName>
                                        </p:attrNameLst>
                                      </p:cBhvr>
                                      <p:to>
                                        <p:strVal val="visible"/>
                                      </p:to>
                                    </p:set>
                                    <p:animEffect transition="in" filter="fade">
                                      <p:cBhvr>
                                        <p:cTn id="44" dur="500"/>
                                        <p:tgtEl>
                                          <p:spTgt spid="5">
                                            <p:txEl>
                                              <p:pRg st="0" end="0"/>
                                            </p:txEl>
                                          </p:spTgt>
                                        </p:tgtEl>
                                      </p:cBhvr>
                                    </p:animEffect>
                                    <p:anim calcmode="lin" valueType="num">
                                      <p:cBhvr>
                                        <p:cTn id="4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5">
                                            <p:txEl>
                                              <p:pRg st="0" end="0"/>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5">
                                            <p:txEl>
                                              <p:pRg st="1" end="1"/>
                                            </p:txEl>
                                          </p:spTgt>
                                        </p:tgtEl>
                                        <p:attrNameLst>
                                          <p:attrName>style.visibility</p:attrName>
                                        </p:attrNameLst>
                                      </p:cBhvr>
                                      <p:to>
                                        <p:strVal val="visible"/>
                                      </p:to>
                                    </p:set>
                                    <p:animEffect transition="in" filter="fade">
                                      <p:cBhvr>
                                        <p:cTn id="49" dur="500"/>
                                        <p:tgtEl>
                                          <p:spTgt spid="5">
                                            <p:txEl>
                                              <p:pRg st="1" end="1"/>
                                            </p:txEl>
                                          </p:spTgt>
                                        </p:tgtEl>
                                      </p:cBhvr>
                                    </p:animEffect>
                                    <p:anim calcmode="lin" valueType="num">
                                      <p:cBhvr>
                                        <p:cTn id="5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51" dur="500" fill="hold"/>
                                        <p:tgtEl>
                                          <p:spTgt spid="5">
                                            <p:txEl>
                                              <p:pRg st="1" end="1"/>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5">
                                            <p:txEl>
                                              <p:pRg st="2" end="2"/>
                                            </p:txEl>
                                          </p:spTgt>
                                        </p:tgtEl>
                                        <p:attrNameLst>
                                          <p:attrName>style.visibility</p:attrName>
                                        </p:attrNameLst>
                                      </p:cBhvr>
                                      <p:to>
                                        <p:strVal val="visible"/>
                                      </p:to>
                                    </p:set>
                                    <p:animEffect transition="in" filter="fade">
                                      <p:cBhvr>
                                        <p:cTn id="54" dur="500"/>
                                        <p:tgtEl>
                                          <p:spTgt spid="5">
                                            <p:txEl>
                                              <p:pRg st="2" end="2"/>
                                            </p:txEl>
                                          </p:spTgt>
                                        </p:tgtEl>
                                      </p:cBhvr>
                                    </p:animEffect>
                                    <p:anim calcmode="lin" valueType="num">
                                      <p:cBhvr>
                                        <p:cTn id="5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56"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3&amp;si=13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16_1#ec13e13ee?vaa=1&amp;vcp=1&amp;vop=1&amp;pid=372f9f5d2&amp;color=36,64,97&amp;vtp=1&amp;bt=1&amp;bbb=1&amp;hb=1"/>
              <p:cNvSpPr/>
              <p:nvPr/>
            </p:nvSpPr>
            <p:spPr>
              <a:xfrm>
                <a:off x="539496" y="1930100"/>
                <a:ext cx="11109960" cy="20275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1-1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我们知道，偿还银行贷款时，“等额本金还款法”是一种很常见的还款方式</a:t>
                </a:r>
                <a:r>
                  <a:rPr lang="en-US" altLang="zh-CN" sz="1800" b="0" i="0">
                    <a:solidFill>
                      <a:srgbClr val="244061"/>
                    </a:solidFill>
                    <a:latin typeface="Times New Roman" pitchFamily="34" charset="0"/>
                    <a:ea typeface="微软雅黑" pitchFamily="34" charset="-122"/>
                    <a:cs typeface="Times New Roman" pitchFamily="34" charset="-120"/>
                  </a:rPr>
                  <a:t>，其本质是将本金平均分配到每</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一期进行偿还</a:t>
                </a:r>
                <a:r>
                  <a:rPr lang="en-US" altLang="zh-CN" sz="1800" b="0" i="0" dirty="0">
                    <a:solidFill>
                      <a:srgbClr val="244061"/>
                    </a:solidFill>
                    <a:latin typeface="Times New Roman" pitchFamily="34" charset="0"/>
                    <a:ea typeface="微软雅黑" pitchFamily="34" charset="-122"/>
                    <a:cs typeface="Times New Roman" pitchFamily="34" charset="-120"/>
                  </a:rPr>
                  <a:t>，每一期的还款金额由两部分组成，一部分为每期本金，即贷款本金除以还款期数</a:t>
                </a:r>
                <a:r>
                  <a:rPr lang="en-US" altLang="zh-CN" sz="1800" b="0" i="0">
                    <a:solidFill>
                      <a:srgbClr val="244061"/>
                    </a:solidFill>
                    <a:latin typeface="Times New Roman" pitchFamily="34" charset="0"/>
                    <a:ea typeface="微软雅黑" pitchFamily="34" charset="-122"/>
                    <a:cs typeface="Times New Roman" pitchFamily="34" charset="-120"/>
                  </a:rPr>
                  <a:t>，另一部分是</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利息</a:t>
                </a:r>
                <a:r>
                  <a:rPr lang="en-US" altLang="zh-CN" sz="1800" b="0" i="0" dirty="0">
                    <a:solidFill>
                      <a:srgbClr val="244061"/>
                    </a:solidFill>
                    <a:latin typeface="Times New Roman" pitchFamily="34" charset="0"/>
                    <a:ea typeface="微软雅黑" pitchFamily="34" charset="-122"/>
                    <a:cs typeface="Times New Roman" pitchFamily="34" charset="-120"/>
                  </a:rPr>
                  <a:t>，即贷款本金与已还本金总额的差乘利率．自主创业的大学生张华向银行贷款的本金为48万元</a:t>
                </a:r>
                <a:r>
                  <a:rPr lang="en-US" altLang="zh-CN" sz="1800" b="0" i="0">
                    <a:solidFill>
                      <a:srgbClr val="244061"/>
                    </a:solidFill>
                    <a:latin typeface="Times New Roman" pitchFamily="34" charset="0"/>
                    <a:ea typeface="微软雅黑" pitchFamily="34" charset="-122"/>
                    <a:cs typeface="Times New Roman" pitchFamily="34" charset="-120"/>
                  </a:rPr>
                  <a:t>，张华跟银</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行约定</a:t>
                </a:r>
                <a:r>
                  <a:rPr lang="en-US" altLang="zh-CN" sz="1800" b="0" i="0" dirty="0">
                    <a:solidFill>
                      <a:srgbClr val="244061"/>
                    </a:solidFill>
                    <a:latin typeface="Times New Roman" pitchFamily="34" charset="0"/>
                    <a:ea typeface="微软雅黑" pitchFamily="34" charset="-122"/>
                    <a:cs typeface="Times New Roman" pitchFamily="34" charset="-120"/>
                  </a:rPr>
                  <a:t>，按照“等额本金还款法”还款，每个月还一次款，20年还清，贷款月利率为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0.4%</m:t>
                    </m:r>
                  </m:oMath>
                </a14:m>
                <a:r>
                  <a:rPr lang="en-US" altLang="zh-CN" sz="1800" b="0" i="0" dirty="0">
                    <a:solidFill>
                      <a:srgbClr val="244061"/>
                    </a:solidFill>
                    <a:latin typeface="Times New Roman" pitchFamily="34" charset="0"/>
                    <a:ea typeface="微软雅黑" pitchFamily="34" charset="-122"/>
                    <a:cs typeface="Times New Roman" pitchFamily="34" charset="-120"/>
                  </a:rPr>
                  <a:t>，设张华第</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个月的还</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款金额为</a:t>
                </a: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𝑛</m:t>
                        </m:r>
                      </m:sub>
                    </m:sSub>
                  </m:oMath>
                </a14:m>
                <a:r>
                  <a:rPr lang="en-US" altLang="zh-CN" b="0" i="0" dirty="0">
                    <a:solidFill>
                      <a:srgbClr val="244061"/>
                    </a:solidFill>
                    <a:latin typeface="Times New Roman" pitchFamily="34" charset="0"/>
                    <a:ea typeface="微软雅黑" pitchFamily="34" charset="-122"/>
                    <a:cs typeface="Times New Roman" pitchFamily="34" charset="-120"/>
                  </a:rPr>
                  <a:t>元，则</a:t>
                </a: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𝑛</m:t>
                        </m:r>
                      </m:sub>
                    </m:sSub>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C_7_BD.16_1#ec13e13ee?vaa=1&amp;vcp=1&amp;vop=1&amp;pid=372f9f5d2&amp;color=36,64,97&amp;vtp=1&amp;bt=1&amp;bbb=1&amp;hb=1"/>
              <p:cNvSpPr>
                <a:spLocks noRot="1" noChangeAspect="1" noMove="1" noResize="1" noEditPoints="1" noAdjustHandles="1" noChangeArrowheads="1" noChangeShapeType="1" noTextEdit="1"/>
              </p:cNvSpPr>
              <p:nvPr/>
            </p:nvSpPr>
            <p:spPr>
              <a:xfrm>
                <a:off x="539496" y="1930100"/>
                <a:ext cx="11109960" cy="2027555"/>
              </a:xfrm>
              <a:prstGeom prst="rect">
                <a:avLst/>
              </a:prstGeom>
              <a:blipFill>
                <a:blip r:embed="rId3"/>
                <a:stretch>
                  <a:fillRect l="-1317" r="-220" b="-6928"/>
                </a:stretch>
              </a:blipFill>
              <a:ln/>
            </p:spPr>
            <p:txBody>
              <a:bodyPr/>
              <a:lstStyle/>
              <a:p>
                <a:r>
                  <a:rPr lang="zh-CN" altLang="en-US">
                    <a:noFill/>
                  </a:rPr>
                  <a:t> </a:t>
                </a:r>
              </a:p>
            </p:txBody>
          </p:sp>
        </mc:Fallback>
      </mc:AlternateContent>
      <p:sp>
        <p:nvSpPr>
          <p:cNvPr id="3" name="QC_7_AN.18_1#ec13e13ee.bracket?vaa=1&amp;vcp=1&amp;vop=1&amp;pid=372f9f5d2&amp;color=36,64,97&amp;vpa=2&amp;vtp=1"/>
          <p:cNvSpPr/>
          <p:nvPr/>
        </p:nvSpPr>
        <p:spPr>
          <a:xfrm>
            <a:off x="3031109" y="3681050"/>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7_BD.16_2#ec13e13ee.choices?vaa=1&amp;vcp=1&amp;vop=1&amp;pid=372f9f5d2&amp;color=36,64,97&amp;vtp=1&amp;bbb=1"/>
              <p:cNvSpPr/>
              <p:nvPr/>
            </p:nvSpPr>
            <p:spPr>
              <a:xfrm>
                <a:off x="539496" y="3987817"/>
                <a:ext cx="11109960" cy="355600"/>
              </a:xfrm>
              <a:prstGeom prst="rect">
                <a:avLst/>
              </a:prstGeom>
              <a:noFill/>
              <a:ln/>
            </p:spPr>
            <p:txBody>
              <a:bodyPr wrap="none" lIns="0" tIns="0" rIns="0" bIns="0" rtlCol="0" anchor="t"/>
              <a:lstStyle/>
              <a:p>
                <a:pPr latinLnBrk="1">
                  <a:lnSpc>
                    <a:spcPts val="3200"/>
                  </a:lnSpc>
                  <a:tabLst>
                    <a:tab pos="2453640" algn="l"/>
                    <a:tab pos="5402580" algn="l"/>
                    <a:tab pos="835152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2</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192</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3</m:t>
                    </m:r>
                    <m:r>
                      <m:rPr>
                        <m:nor/>
                      </m:rPr>
                      <a:rPr lang="en-US" altLang="zh-CN" sz="1800" b="0" i="0" smtClean="0">
                        <a:solidFill>
                          <a:srgbClr val="244061"/>
                        </a:solidFill>
                        <a:latin typeface="Cambria Math" pitchFamily="34" charset="0"/>
                        <a:ea typeface="Cambria Math" pitchFamily="34" charset="-122"/>
                        <a:cs typeface="Cambria Math" pitchFamily="34" charset="-120"/>
                      </a:rPr>
                      <m:t> </m:t>
                    </m:r>
                    <m:r>
                      <a:rPr lang="en-US" altLang="zh-CN" sz="1800" b="0" i="0" smtClean="0">
                        <a:solidFill>
                          <a:srgbClr val="244061"/>
                        </a:solidFill>
                        <a:latin typeface="Cambria Math" pitchFamily="34" charset="0"/>
                        <a:ea typeface="Cambria Math" pitchFamily="34" charset="-122"/>
                        <a:cs typeface="Cambria Math" pitchFamily="34" charset="-120"/>
                      </a:rPr>
                      <m:t>912−8</m:t>
                    </m:r>
                    <m:r>
                      <a:rPr lang="en-US" altLang="zh-CN" sz="1800" b="0" i="0" smtClean="0">
                        <a:solidFill>
                          <a:srgbClr val="244061"/>
                        </a:solidFill>
                        <a:latin typeface="Cambria Math" pitchFamily="34" charset="0"/>
                        <a:ea typeface="Cambria Math" pitchFamily="34" charset="-122"/>
                        <a:cs typeface="Cambria Math" pitchFamily="34" charset="-120"/>
                      </a:rPr>
                      <m:t>𝑛</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3</m:t>
                    </m:r>
                    <m:r>
                      <m:rPr>
                        <m:nor/>
                      </m:rPr>
                      <a:rPr lang="en-US" altLang="zh-CN" sz="1800" b="0" i="0" smtClean="0">
                        <a:solidFill>
                          <a:srgbClr val="244061"/>
                        </a:solidFill>
                        <a:latin typeface="Cambria Math" pitchFamily="34" charset="0"/>
                        <a:ea typeface="Cambria Math" pitchFamily="34" charset="-122"/>
                        <a:cs typeface="Cambria Math" pitchFamily="34" charset="-120"/>
                      </a:rPr>
                      <m:t> </m:t>
                    </m:r>
                    <m:r>
                      <a:rPr lang="en-US" altLang="zh-CN" sz="1800" b="0" i="0" smtClean="0">
                        <a:solidFill>
                          <a:srgbClr val="244061"/>
                        </a:solidFill>
                        <a:latin typeface="Cambria Math" pitchFamily="34" charset="0"/>
                        <a:ea typeface="Cambria Math" pitchFamily="34" charset="-122"/>
                        <a:cs typeface="Cambria Math" pitchFamily="34" charset="-120"/>
                      </a:rPr>
                      <m:t>920−8</m:t>
                    </m:r>
                    <m:r>
                      <a:rPr lang="en-US" altLang="zh-CN" sz="1800" b="0" i="0" smtClean="0">
                        <a:solidFill>
                          <a:srgbClr val="244061"/>
                        </a:solidFill>
                        <a:latin typeface="Cambria Math" pitchFamily="34" charset="0"/>
                        <a:ea typeface="Cambria Math" pitchFamily="34" charset="-122"/>
                        <a:cs typeface="Cambria Math" pitchFamily="34" charset="-120"/>
                      </a:rPr>
                      <m:t>𝑛</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3</m:t>
                    </m:r>
                    <m:r>
                      <m:rPr>
                        <m:nor/>
                      </m:rPr>
                      <a:rPr lang="en-US" altLang="zh-CN" sz="1800" b="0" i="0" smtClean="0">
                        <a:solidFill>
                          <a:srgbClr val="244061"/>
                        </a:solidFill>
                        <a:latin typeface="Cambria Math" pitchFamily="34" charset="0"/>
                        <a:ea typeface="Cambria Math" pitchFamily="34" charset="-122"/>
                        <a:cs typeface="Cambria Math" pitchFamily="34" charset="-120"/>
                      </a:rPr>
                      <m:t> </m:t>
                    </m:r>
                    <m:r>
                      <a:rPr lang="en-US" altLang="zh-CN" sz="1800" b="0" i="0" smtClean="0">
                        <a:solidFill>
                          <a:srgbClr val="244061"/>
                        </a:solidFill>
                        <a:latin typeface="Cambria Math" pitchFamily="34" charset="0"/>
                        <a:ea typeface="Cambria Math" pitchFamily="34" charset="-122"/>
                        <a:cs typeface="Cambria Math" pitchFamily="34" charset="-120"/>
                      </a:rPr>
                      <m:t>928−8</m:t>
                    </m:r>
                    <m:r>
                      <a:rPr lang="en-US" altLang="zh-CN" sz="1800" b="0" i="0" smtClean="0">
                        <a:solidFill>
                          <a:srgbClr val="244061"/>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7_BD.16_2#ec13e13ee.choices?vaa=1&amp;vcp=1&amp;vop=1&amp;pid=372f9f5d2&amp;color=36,64,97&amp;vtp=1&amp;bbb=1"/>
              <p:cNvSpPr>
                <a:spLocks noRot="1" noChangeAspect="1" noMove="1" noResize="1" noEditPoints="1" noAdjustHandles="1" noChangeArrowheads="1" noChangeShapeType="1" noTextEdit="1"/>
              </p:cNvSpPr>
              <p:nvPr/>
            </p:nvSpPr>
            <p:spPr>
              <a:xfrm>
                <a:off x="539496" y="3987817"/>
                <a:ext cx="11109960" cy="355600"/>
              </a:xfrm>
              <a:prstGeom prst="rect">
                <a:avLst/>
              </a:prstGeom>
              <a:blipFill>
                <a:blip r:embed="rId4"/>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17_1#ec13e13ee?vaa=1&amp;vcp=1&amp;vop=1&amp;pid=372f9f5d2&amp;color=36,64,97&amp;vtp=1&amp;bbb=1"/>
              <p:cNvSpPr/>
              <p:nvPr/>
            </p:nvSpPr>
            <p:spPr>
              <a:xfrm>
                <a:off x="539496" y="4348434"/>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由题意可知,每月还款本金为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480</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000÷(20×12)=2</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000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（元），</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=2</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000+[480</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000−(</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−1)×2</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000]×0.4%=3</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928−8</m:t>
                    </m:r>
                    <m:r>
                      <a:rPr lang="en-US" altLang="zh-CN" sz="1800" b="0" i="0" smtClean="0">
                        <a:solidFill>
                          <a:srgbClr val="003760"/>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，故选D.</a:t>
                </a:r>
                <a:endParaRPr lang="en-US" altLang="zh-CN" sz="1800" dirty="0">
                  <a:solidFill>
                    <a:srgbClr val="003760"/>
                  </a:solidFill>
                </a:endParaRPr>
              </a:p>
            </p:txBody>
          </p:sp>
        </mc:Choice>
        <mc:Fallback xmlns="">
          <p:sp>
            <p:nvSpPr>
              <p:cNvPr id="5" name="QC_7_AS.17_1#ec13e13ee?vaa=1&amp;vcp=1&amp;vop=1&amp;pid=372f9f5d2&amp;color=36,64,97&amp;vtp=1&amp;bbb=1"/>
              <p:cNvSpPr>
                <a:spLocks noRot="1" noChangeAspect="1" noMove="1" noResize="1" noEditPoints="1" noAdjustHandles="1" noChangeArrowheads="1" noChangeShapeType="1" noTextEdit="1"/>
              </p:cNvSpPr>
              <p:nvPr/>
            </p:nvSpPr>
            <p:spPr>
              <a:xfrm>
                <a:off x="539496" y="4348434"/>
                <a:ext cx="11109960" cy="773240"/>
              </a:xfrm>
              <a:prstGeom prst="rect">
                <a:avLst/>
              </a:prstGeom>
              <a:blipFill>
                <a:blip r:embed="rId5"/>
                <a:stretch>
                  <a:fillRect l="-1317" b="-18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4&amp;si=14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20_1#476475955?vaa=1&amp;vcp=1&amp;vop=1&amp;pid=372f9f5d2&amp;color=36,64,97&amp;vtp=1&amp;bt=1&amp;bbb=1&amp;hb=1"/>
              <p:cNvSpPr/>
              <p:nvPr/>
            </p:nvSpPr>
            <p:spPr>
              <a:xfrm>
                <a:off x="539496" y="2319547"/>
                <a:ext cx="11109960" cy="20305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1-2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某大学毕业生为自主创业于2017年8月初向银行贷款240</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000元，与银行约定按“等额本金还款法”分</a:t>
                </a:r>
                <a:r>
                  <a:rPr lang="en-US" altLang="zh-CN" sz="1800" b="0" i="0">
                    <a:solidFill>
                      <a:srgbClr val="244061"/>
                    </a:solidFill>
                    <a:latin typeface="Times New Roman" pitchFamily="34" charset="0"/>
                    <a:ea typeface="微软雅黑" pitchFamily="34" charset="-122"/>
                    <a:cs typeface="Times New Roman" pitchFamily="34" charset="-120"/>
                  </a:rPr>
                  <a:t>10年进</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行还款</a:t>
                </a:r>
                <a:r>
                  <a:rPr lang="en-US" altLang="zh-CN" sz="1800" b="0" i="0" dirty="0">
                    <a:solidFill>
                      <a:srgbClr val="244061"/>
                    </a:solidFill>
                    <a:latin typeface="Times New Roman" pitchFamily="34" charset="0"/>
                    <a:ea typeface="微软雅黑" pitchFamily="34" charset="-122"/>
                    <a:cs typeface="Times New Roman" pitchFamily="34" charset="-120"/>
                  </a:rPr>
                  <a:t>，从2017年9月初开始，每个月月初还一次款，贷款月利率为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，现因经营状况良好于2022年</a:t>
                </a:r>
                <a:r>
                  <a:rPr lang="en-US" altLang="zh-CN" sz="1800" b="0" i="0">
                    <a:solidFill>
                      <a:srgbClr val="244061"/>
                    </a:solidFill>
                    <a:latin typeface="Times New Roman" pitchFamily="34" charset="0"/>
                    <a:ea typeface="微软雅黑" pitchFamily="34" charset="-122"/>
                    <a:cs typeface="Times New Roman" pitchFamily="34" charset="-120"/>
                  </a:rPr>
                  <a:t>8月初将</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剩余贷款一次还清</a:t>
                </a:r>
                <a:r>
                  <a:rPr lang="en-US" altLang="zh-CN" sz="1800" b="0" i="0" dirty="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Times New Roman" pitchFamily="34" charset="0"/>
                    <a:ea typeface="微软雅黑" pitchFamily="34" charset="-122"/>
                    <a:cs typeface="Times New Roman" pitchFamily="34" charset="-120"/>
                  </a:rPr>
                  <a:t>则该大学毕业生实际的所有还款数额比按原约定所有还款数额少(</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spc="-50">
                    <a:solidFill>
                      <a:srgbClr val="244061"/>
                    </a:solidFill>
                    <a:latin typeface="Times New Roman" pitchFamily="34" charset="0"/>
                    <a:ea typeface="微软雅黑" pitchFamily="34" charset="-122"/>
                    <a:cs typeface="Times New Roman" pitchFamily="34" charset="-120"/>
                  </a:rPr>
                  <a:t>（</a:t>
                </a:r>
                <a:r>
                  <a:rPr lang="en-US" altLang="zh-CN" sz="1800" b="0" i="0" spc="-50" dirty="0">
                    <a:solidFill>
                      <a:srgbClr val="244061"/>
                    </a:solidFill>
                    <a:latin typeface="Times New Roman" pitchFamily="34" charset="0"/>
                    <a:ea typeface="微软雅黑" pitchFamily="34" charset="-122"/>
                    <a:cs typeface="Times New Roman" pitchFamily="34" charset="-120"/>
                  </a:rPr>
                  <a:t>注：“等额本金还款法”是将本金平均分配到每一期进行偿还，每一期所还款金额由两部分组成</a:t>
                </a:r>
                <a:r>
                  <a:rPr lang="en-US" altLang="zh-CN" sz="1800" b="0" i="0" spc="-50">
                    <a:solidFill>
                      <a:srgbClr val="244061"/>
                    </a:solidFill>
                    <a:latin typeface="Times New Roman" pitchFamily="34" charset="0"/>
                    <a:ea typeface="微软雅黑" pitchFamily="34" charset="-122"/>
                    <a:cs typeface="Times New Roman" pitchFamily="34" charset="-120"/>
                  </a:rPr>
                  <a:t>，一部分为每期本</a:t>
                </a:r>
              </a:p>
              <a:p>
                <a:pPr latinLnBrk="1">
                  <a:lnSpc>
                    <a:spcPts val="3100"/>
                  </a:lnSpc>
                </a:pPr>
                <a:r>
                  <a:rPr lang="en-US" altLang="zh-CN" b="0" i="0" spc="-50">
                    <a:solidFill>
                      <a:srgbClr val="244061"/>
                    </a:solidFill>
                    <a:latin typeface="Times New Roman" pitchFamily="34" charset="0"/>
                    <a:ea typeface="微软雅黑" pitchFamily="34" charset="-122"/>
                    <a:cs typeface="Times New Roman" pitchFamily="34" charset="-120"/>
                  </a:rPr>
                  <a:t>金</a:t>
                </a:r>
                <a:r>
                  <a:rPr lang="en-US" altLang="zh-CN" b="0" i="0" spc="-50" dirty="0">
                    <a:solidFill>
                      <a:srgbClr val="244061"/>
                    </a:solidFill>
                    <a:latin typeface="Times New Roman" pitchFamily="34" charset="0"/>
                    <a:ea typeface="微软雅黑" pitchFamily="34" charset="-122"/>
                    <a:cs typeface="Times New Roman" pitchFamily="34" charset="-120"/>
                  </a:rPr>
                  <a:t>，即贷款本金除以还款期数，另一部分是利息，即贷款本金与已还本金总额的差乘利率；一年按12个月计算）</a:t>
                </a:r>
                <a:endParaRPr lang="en-US" altLang="zh-CN" spc="-50" dirty="0"/>
              </a:p>
            </p:txBody>
          </p:sp>
        </mc:Choice>
        <mc:Fallback xmlns="">
          <p:sp>
            <p:nvSpPr>
              <p:cNvPr id="2" name="QC_7_BD.20_1#476475955?vaa=1&amp;vcp=1&amp;vop=1&amp;pid=372f9f5d2&amp;color=36,64,97&amp;vtp=1&amp;bt=1&amp;bbb=1&amp;hb=1"/>
              <p:cNvSpPr>
                <a:spLocks noRot="1" noChangeAspect="1" noMove="1" noResize="1" noEditPoints="1" noAdjustHandles="1" noChangeArrowheads="1" noChangeShapeType="1" noTextEdit="1"/>
              </p:cNvSpPr>
              <p:nvPr/>
            </p:nvSpPr>
            <p:spPr>
              <a:xfrm>
                <a:off x="539496" y="2319547"/>
                <a:ext cx="11109960" cy="2030540"/>
              </a:xfrm>
              <a:prstGeom prst="rect">
                <a:avLst/>
              </a:prstGeom>
              <a:blipFill>
                <a:blip r:embed="rId3"/>
                <a:stretch>
                  <a:fillRect l="-1317" r="-1207" b="-6607"/>
                </a:stretch>
              </a:blipFill>
              <a:ln/>
            </p:spPr>
            <p:txBody>
              <a:bodyPr/>
              <a:lstStyle/>
              <a:p>
                <a:r>
                  <a:rPr lang="zh-CN" altLang="en-US">
                    <a:noFill/>
                  </a:rPr>
                  <a:t> </a:t>
                </a:r>
              </a:p>
            </p:txBody>
          </p:sp>
        </mc:Fallback>
      </mc:AlternateContent>
      <p:sp>
        <p:nvSpPr>
          <p:cNvPr id="4" name="QC_7_BD.20_2#476475955.choices?vaa=1&amp;vcp=1&amp;vop=1&amp;pid=372f9f5d2&amp;color=36,64,97&amp;vtp=1&amp;bbb=1"/>
          <p:cNvSpPr/>
          <p:nvPr/>
        </p:nvSpPr>
        <p:spPr>
          <a:xfrm>
            <a:off x="539496" y="4377263"/>
            <a:ext cx="11109960" cy="360680"/>
          </a:xfrm>
          <a:prstGeom prst="rect">
            <a:avLst/>
          </a:prstGeom>
          <a:noFill/>
          <a:ln/>
        </p:spPr>
        <p:txBody>
          <a:bodyPr wrap="none" lIns="0" tIns="0" rIns="0" bIns="0" rtlCol="0" anchor="t"/>
          <a:lstStyle/>
          <a:p>
            <a:pPr latinLnBrk="1">
              <a:lnSpc>
                <a:spcPts val="32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A.18</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000元</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.18</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300元</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.28</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300元</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.36</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300元</a:t>
            </a:r>
            <a:endParaRPr lang="en-US" altLang="zh-CN" sz="1800" dirty="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name="Slide 15&amp;si=1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22_1#476475955?vaa=1&amp;vcp=1&amp;vop=1&amp;pid=372f9f5d2&amp;color=36,64,97&amp;vtp=1&amp;bt=1&amp;bbb=1"/>
              <p:cNvSpPr/>
              <p:nvPr/>
            </p:nvSpPr>
            <p:spPr>
              <a:xfrm>
                <a:off x="539496" y="1232363"/>
                <a:ext cx="11109960" cy="45451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由题意，可知该大学毕业生两种还款方式所还的本金最终都是240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000元，</a:t>
                </a:r>
                <a:endParaRPr lang="en-US" altLang="zh-CN" sz="1800" dirty="0"/>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两种还款方式的本金没有差额.</a:t>
                </a:r>
                <a:endParaRPr lang="en-US" altLang="zh-CN" sz="1800" dirty="0"/>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该大学毕业生于2022年8月初将剩余贷款一次还清，</a:t>
                </a:r>
                <a:endParaRPr lang="en-US" altLang="zh-CN" sz="1800" dirty="0"/>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从2017年9月初第一次还款到2022年8月初这整5年，即60个月两种还款方式所还的利息也是一样的.</a:t>
                </a:r>
                <a:endParaRPr lang="en-US" altLang="zh-CN" sz="1800" dirty="0"/>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每月应还本金</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240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000÷120=2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（元），按原约定方式，</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2</a:t>
                </a:r>
                <a:r>
                  <a:rPr lang="en-US" altLang="zh-CN" sz="1800" b="0" i="0">
                    <a:solidFill>
                      <a:srgbClr val="003760"/>
                    </a:solidFill>
                    <a:latin typeface="Times New Roman" pitchFamily="34" charset="0"/>
                    <a:ea typeface="微软雅黑" pitchFamily="34" charset="-122"/>
                    <a:cs typeface="Times New Roman" pitchFamily="34" charset="-120"/>
                  </a:rPr>
                  <a:t>022</a:t>
                </a:r>
                <a:r>
                  <a:rPr lang="en-US" altLang="zh-CN" sz="1800" b="0" i="0" dirty="0">
                    <a:solidFill>
                      <a:srgbClr val="003760"/>
                    </a:solidFill>
                    <a:latin typeface="Times New Roman" pitchFamily="34" charset="0"/>
                    <a:ea typeface="微软雅黑" pitchFamily="34" charset="-122"/>
                    <a:cs typeface="Times New Roman" pitchFamily="34" charset="-120"/>
                  </a:rPr>
                  <a:t>年8月还完后本金还剩</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240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000×60=120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（元），</a:t>
                </a:r>
                <a:endParaRPr lang="en-US" altLang="zh-CN" sz="1800" dirty="0"/>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∴2022</m:t>
                    </m:r>
                  </m:oMath>
                </a14:m>
                <a:r>
                  <a:rPr lang="en-US" altLang="zh-CN" sz="1800" b="0" i="0" dirty="0">
                    <a:solidFill>
                      <a:srgbClr val="003760"/>
                    </a:solidFill>
                    <a:latin typeface="Times New Roman" pitchFamily="34" charset="0"/>
                    <a:ea typeface="微软雅黑" pitchFamily="34" charset="-122"/>
                    <a:cs typeface="Times New Roman" pitchFamily="34" charset="-120"/>
                  </a:rPr>
                  <a:t>年9月应还利息为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120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2</a:t>
                </a:r>
                <a:r>
                  <a:rPr lang="en-US" altLang="zh-CN" sz="1800" b="0" i="0">
                    <a:solidFill>
                      <a:srgbClr val="003760"/>
                    </a:solidFill>
                    <a:latin typeface="Times New Roman" pitchFamily="34" charset="0"/>
                    <a:ea typeface="微软雅黑" pitchFamily="34" charset="-122"/>
                    <a:cs typeface="Times New Roman" pitchFamily="34" charset="-120"/>
                  </a:rPr>
                  <a:t>022</a:t>
                </a:r>
                <a:r>
                  <a:rPr lang="en-US" altLang="zh-CN" sz="1800" b="0" i="0" dirty="0">
                    <a:solidFill>
                      <a:srgbClr val="003760"/>
                    </a:solidFill>
                    <a:latin typeface="Times New Roman" pitchFamily="34" charset="0"/>
                    <a:ea typeface="微软雅黑" pitchFamily="34" charset="-122"/>
                    <a:cs typeface="Times New Roman" pitchFamily="34" charset="-120"/>
                  </a:rPr>
                  <a:t>年10月应还利息为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(120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2</a:t>
                </a:r>
                <a:r>
                  <a:rPr lang="en-US" altLang="zh-CN" sz="1800" b="0" i="0">
                    <a:solidFill>
                      <a:srgbClr val="003760"/>
                    </a:solidFill>
                    <a:latin typeface="Times New Roman" pitchFamily="34" charset="0"/>
                    <a:ea typeface="微软雅黑" pitchFamily="34" charset="-122"/>
                    <a:cs typeface="Times New Roman" pitchFamily="34" charset="-120"/>
                  </a:rPr>
                  <a:t>022</a:t>
                </a:r>
                <a:r>
                  <a:rPr lang="en-US" altLang="zh-CN" sz="1800" b="0" i="0" dirty="0">
                    <a:solidFill>
                      <a:srgbClr val="003760"/>
                    </a:solidFill>
                    <a:latin typeface="Times New Roman" pitchFamily="34" charset="0"/>
                    <a:ea typeface="微软雅黑" pitchFamily="34" charset="-122"/>
                    <a:cs typeface="Times New Roman" pitchFamily="34" charset="-120"/>
                  </a:rPr>
                  <a:t>年11月应还利息为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(120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000×2)×0.5%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a:t>
                </a:r>
                <a:r>
                  <a:rPr lang="en-US" altLang="zh-CN" sz="1800" b="0" i="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最</a:t>
                </a:r>
                <a:r>
                  <a:rPr lang="en-US" altLang="zh-CN" sz="1800" b="0" i="0">
                    <a:solidFill>
                      <a:srgbClr val="003760"/>
                    </a:solidFill>
                    <a:latin typeface="Times New Roman" pitchFamily="34" charset="0"/>
                    <a:ea typeface="微软雅黑" pitchFamily="34" charset="-122"/>
                    <a:cs typeface="Times New Roman" pitchFamily="34" charset="-120"/>
                  </a:rPr>
                  <a:t>后一次应还利息为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(120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000×59)×0.5%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C_7_AS.22_1#476475955?vaa=1&amp;vcp=1&amp;vop=1&amp;pid=372f9f5d2&amp;color=36,64,97&amp;vtp=1&amp;bt=1&amp;bbb=1"/>
              <p:cNvSpPr>
                <a:spLocks noRot="1" noChangeAspect="1" noMove="1" noResize="1" noEditPoints="1" noAdjustHandles="1" noChangeArrowheads="1" noChangeShapeType="1" noTextEdit="1"/>
              </p:cNvSpPr>
              <p:nvPr/>
            </p:nvSpPr>
            <p:spPr>
              <a:xfrm>
                <a:off x="539496" y="1232363"/>
                <a:ext cx="11109960" cy="4545140"/>
              </a:xfrm>
              <a:prstGeom prst="rect">
                <a:avLst/>
              </a:prstGeom>
              <a:blipFill>
                <a:blip r:embed="rId3"/>
                <a:stretch>
                  <a:fillRect l="-1317" b="-308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fade">
                                      <p:cBhvr>
                                        <p:cTn id="62" dur="500"/>
                                        <p:tgtEl>
                                          <p:spTgt spid="2">
                                            <p:txEl>
                                              <p:pRg st="10" end="10"/>
                                            </p:txEl>
                                          </p:spTgt>
                                        </p:tgtEl>
                                      </p:cBhvr>
                                    </p:animEffect>
                                    <p:anim calcmode="lin" valueType="num">
                                      <p:cBhvr>
                                        <p:cTn id="63"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6&amp;si=16checked= 1 &amp; amp; version = 1.0.5checked=1&amp;version=1.0.5">
    <p:spTree>
      <p:nvGrpSpPr>
        <p:cNvPr id="1" name=""/>
        <p:cNvGrpSpPr/>
        <p:nvPr/>
      </p:nvGrpSpPr>
      <p:grpSpPr>
        <a:xfrm>
          <a:off x="0" y="0"/>
          <a:ext cx="0" cy="0"/>
          <a:chOff x="0" y="0"/>
          <a:chExt cx="0" cy="0"/>
        </a:xfrm>
      </p:grpSpPr>
      <p:sp>
        <p:nvSpPr>
          <p:cNvPr id="3" name="QC_7_AN.23_1#476475955?vaa=1&amp;vcp=1&amp;vop=1&amp;pid=372f9f5d2&amp;color=36,64,97&amp;vtp=1&amp;bbb=1"/>
          <p:cNvSpPr/>
          <p:nvPr/>
        </p:nvSpPr>
        <p:spPr>
          <a:xfrm>
            <a:off x="539496" y="4109009"/>
            <a:ext cx="11109960" cy="408305"/>
          </a:xfrm>
          <a:prstGeom prst="rect">
            <a:avLst/>
          </a:prstGeom>
          <a:noFill/>
          <a:ln/>
        </p:spPr>
        <p:txBody>
          <a:bodyPr wrap="none" lIns="0" tIns="0" rIns="0" bIns="0" rtlCol="0" anchor="t"/>
          <a:lstStyle/>
          <a:p>
            <a:pPr algn="l" latinLnBrk="1">
              <a:lnSpc>
                <a:spcPts val="3600"/>
              </a:lnSpc>
            </a:pPr>
            <a:r>
              <a:rPr lang="en-US" altLang="zh-CN" sz="1800" b="1" i="0" dirty="0">
                <a:solidFill>
                  <a:srgbClr val="6565FF"/>
                </a:solidFill>
                <a:latin typeface="Times New Roman" pitchFamily="34" charset="0"/>
                <a:ea typeface="微软雅黑" pitchFamily="34" charset="-122"/>
                <a:cs typeface="Times New Roman" pitchFamily="34" charset="-120"/>
              </a:rPr>
              <a:t>【答案】</a:t>
            </a: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1800" dirty="0"/>
          </a:p>
        </p:txBody>
      </p:sp>
      <mc:AlternateContent xmlns:mc="http://schemas.openxmlformats.org/markup-compatibility/2006" xmlns:a14="http://schemas.microsoft.com/office/drawing/2010/main">
        <mc:Choice Requires="a14">
          <p:sp>
            <p:nvSpPr>
              <p:cNvPr id="4" name="QC_7_AS.22_2#476475955?vaa=1&amp;vcp=1&amp;vop=1&amp;pid=372f9f5d2&amp;color=36,64,97&amp;mp=1&amp;vtp=1&amp;bt=1&amp;bbb=1">
                <a:extLst>
                  <a:ext uri="{FF2B5EF4-FFF2-40B4-BE49-F238E27FC236}">
                    <a16:creationId xmlns:a16="http://schemas.microsoft.com/office/drawing/2014/main" id="{F6817486-36E9-B1E7-763C-03352858EAAB}"/>
                  </a:ext>
                </a:extLst>
              </p:cNvPr>
              <p:cNvSpPr/>
              <p:nvPr/>
            </p:nvSpPr>
            <p:spPr>
              <a:xfrm>
                <a:off x="539496" y="2521826"/>
                <a:ext cx="11109960" cy="838200"/>
              </a:xfrm>
              <a:prstGeom prst="rect">
                <a:avLst/>
              </a:prstGeom>
              <a:noFill/>
              <a:ln/>
            </p:spPr>
            <p:txBody>
              <a:bodyPr wrap="squar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后60个月所还的利息为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120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000×0.5%+(120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000)×0.5%+(120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000×2)×0.5%+⋯+(120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000×59)×0.5%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100"/>
                  </a:lnSpc>
                </a:pPr>
                <a:endParaRPr lang="en-US" altLang="zh-CN" sz="1800" dirty="0"/>
              </a:p>
            </p:txBody>
          </p:sp>
        </mc:Choice>
        <mc:Fallback xmlns="">
          <p:sp>
            <p:nvSpPr>
              <p:cNvPr id="4" name="QC_7_AS.22_2#476475955?vaa=1&amp;vcp=1&amp;vop=1&amp;pid=372f9f5d2&amp;color=36,64,97&amp;mp=1&amp;vtp=1&amp;bt=1&amp;bbb=1">
                <a:extLst>
                  <a:ext uri="{FF2B5EF4-FFF2-40B4-BE49-F238E27FC236}">
                    <a16:creationId xmlns:a16="http://schemas.microsoft.com/office/drawing/2014/main" id="{F6817486-36E9-B1E7-763C-03352858EAAB}"/>
                  </a:ext>
                </a:extLst>
              </p:cNvPr>
              <p:cNvSpPr>
                <a:spLocks noRot="1" noChangeAspect="1" noMove="1" noResize="1" noEditPoints="1" noAdjustHandles="1" noChangeArrowheads="1" noChangeShapeType="1" noTextEdit="1"/>
              </p:cNvSpPr>
              <p:nvPr/>
            </p:nvSpPr>
            <p:spPr>
              <a:xfrm>
                <a:off x="539496" y="2521826"/>
                <a:ext cx="11109960" cy="838200"/>
              </a:xfrm>
              <a:prstGeom prst="rect">
                <a:avLst/>
              </a:prstGeom>
              <a:blipFill>
                <a:blip r:embed="rId3"/>
                <a:stretch>
                  <a:fillRect l="-1317" b="-656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22_2#476475955?vaa=1&amp;vcp=1&amp;vop=1&amp;pid=372f9f5d2&amp;color=36,64,97&amp;mp=1&amp;vtp=1&amp;bt=1&amp;bbb=1">
                <a:extLst>
                  <a:ext uri="{FF2B5EF4-FFF2-40B4-BE49-F238E27FC236}">
                    <a16:creationId xmlns:a16="http://schemas.microsoft.com/office/drawing/2014/main" id="{5244D321-6AED-8BEC-BA7D-349F26D0D679}"/>
                  </a:ext>
                </a:extLst>
              </p:cNvPr>
              <p:cNvSpPr/>
              <p:nvPr/>
            </p:nvSpPr>
            <p:spPr>
              <a:xfrm>
                <a:off x="539496" y="3343770"/>
                <a:ext cx="11109960" cy="760540"/>
              </a:xfrm>
              <a:prstGeom prst="rect">
                <a:avLst/>
              </a:prstGeom>
              <a:noFill/>
              <a:ln/>
            </p:spPr>
            <p:txBody>
              <a:bodyPr wrap="none" lIns="0" tIns="0" rIns="0" bIns="0" rtlCol="0" anchor="t"/>
              <a:lstStyle/>
              <a:p>
                <a:pPr latinLnBrk="1">
                  <a:lnSpc>
                    <a:spcPts val="32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=0.5%×[120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000+(120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000)+(120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000×2)+⋯+(120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000×59)]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=0.5%×[120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000×60−2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000×(1+2+⋯+59)]=18</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300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（元）.故选B.</a:t>
                </a:r>
                <a:endParaRPr lang="en-US" altLang="zh-CN" sz="1800" dirty="0"/>
              </a:p>
            </p:txBody>
          </p:sp>
        </mc:Choice>
        <mc:Fallback xmlns="">
          <p:sp>
            <p:nvSpPr>
              <p:cNvPr id="5" name="QC_7_AS.22_2#476475955?vaa=1&amp;vcp=1&amp;vop=1&amp;pid=372f9f5d2&amp;color=36,64,97&amp;mp=1&amp;vtp=1&amp;bt=1&amp;bbb=1">
                <a:extLst>
                  <a:ext uri="{FF2B5EF4-FFF2-40B4-BE49-F238E27FC236}">
                    <a16:creationId xmlns:a16="http://schemas.microsoft.com/office/drawing/2014/main" id="{5244D321-6AED-8BEC-BA7D-349F26D0D679}"/>
                  </a:ext>
                </a:extLst>
              </p:cNvPr>
              <p:cNvSpPr>
                <a:spLocks noRot="1" noChangeAspect="1" noMove="1" noResize="1" noEditPoints="1" noAdjustHandles="1" noChangeArrowheads="1" noChangeShapeType="1" noTextEdit="1"/>
              </p:cNvSpPr>
              <p:nvPr/>
            </p:nvSpPr>
            <p:spPr>
              <a:xfrm>
                <a:off x="539496" y="3343770"/>
                <a:ext cx="11109960" cy="760540"/>
              </a:xfrm>
              <a:prstGeom prst="rect">
                <a:avLst/>
              </a:prstGeom>
              <a:blipFill>
                <a:blip r:embed="rId4"/>
                <a:stretch>
                  <a:fillRect l="-494" b="-1854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bg/>
                                          </p:spTgt>
                                        </p:tgtEl>
                                        <p:attrNameLst>
                                          <p:attrName>style.visibility</p:attrName>
                                        </p:attrNameLst>
                                      </p:cBhvr>
                                      <p:to>
                                        <p:strVal val="visible"/>
                                      </p:to>
                                    </p:set>
                                    <p:animEffect transition="in" filter="fade">
                                      <p:cBhvr>
                                        <p:cTn id="17" dur="500"/>
                                        <p:tgtEl>
                                          <p:spTgt spid="5">
                                            <p:bg/>
                                          </p:spTgt>
                                        </p:tgtEl>
                                      </p:cBhvr>
                                    </p:animEffect>
                                    <p:anim calcmode="lin" valueType="num">
                                      <p:cBhvr>
                                        <p:cTn id="18" dur="500" fill="hold"/>
                                        <p:tgtEl>
                                          <p:spTgt spid="5">
                                            <p:bg/>
                                          </p:spTgt>
                                        </p:tgtEl>
                                        <p:attrNameLst>
                                          <p:attrName>ppt_x</p:attrName>
                                        </p:attrNameLst>
                                      </p:cBhvr>
                                      <p:tavLst>
                                        <p:tav tm="0">
                                          <p:val>
                                            <p:strVal val="#ppt_x"/>
                                          </p:val>
                                        </p:tav>
                                        <p:tav tm="100000">
                                          <p:val>
                                            <p:strVal val="#ppt_x"/>
                                          </p:val>
                                        </p:tav>
                                      </p:tavLst>
                                    </p:anim>
                                    <p:anim calcmode="lin" valueType="num">
                                      <p:cBhvr>
                                        <p:cTn id="19" dur="500" fill="hold"/>
                                        <p:tgtEl>
                                          <p:spTgt spid="5">
                                            <p:bg/>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anim calcmode="lin" valueType="num">
                                      <p:cBhvr>
                                        <p:cTn id="2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0" end="0"/>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1" end="1"/>
                                            </p:txEl>
                                          </p:spTgt>
                                        </p:tgtEl>
                                        <p:attrNameLst>
                                          <p:attrName>style.visibility</p:attrName>
                                        </p:attrNameLst>
                                      </p:cBhvr>
                                      <p:to>
                                        <p:strVal val="visible"/>
                                      </p:to>
                                    </p:set>
                                    <p:animEffect transition="in" filter="fade">
                                      <p:cBhvr>
                                        <p:cTn id="27" dur="500"/>
                                        <p:tgtEl>
                                          <p:spTgt spid="5">
                                            <p:txEl>
                                              <p:pRg st="1" end="1"/>
                                            </p:txEl>
                                          </p:spTgt>
                                        </p:tgtEl>
                                      </p:cBhvr>
                                    </p:animEffect>
                                    <p:anim calcmode="lin" valueType="num">
                                      <p:cBhvr>
                                        <p:cTn id="2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7&amp;si=17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24_1#2ba985295?vaa=1&amp;vcp=1&amp;vop=1&amp;pid=372f9f5d2&amp;color=36,64,97&amp;vtp=1&amp;bt=1&amp;bbb=1&amp;hb=1"/>
              <p:cNvSpPr/>
              <p:nvPr/>
            </p:nvSpPr>
            <p:spPr>
              <a:xfrm>
                <a:off x="539496" y="1024782"/>
                <a:ext cx="11109960" cy="1553909"/>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1-3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刚上班不久的小明于10月5日在某电商平台上通过零首付购买了一部售价6</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000元的手机，约定从下月</a:t>
                </a:r>
                <a:r>
                  <a:rPr lang="en-US" altLang="zh-CN" sz="1800" b="0" i="0">
                    <a:solidFill>
                      <a:srgbClr val="244061"/>
                    </a:solidFill>
                    <a:latin typeface="Times New Roman" pitchFamily="34" charset="0"/>
                    <a:ea typeface="微软雅黑" pitchFamily="34" charset="-122"/>
                    <a:cs typeface="Times New Roman" pitchFamily="34" charset="-120"/>
                  </a:rPr>
                  <a:t>5日开</a:t>
                </a:r>
              </a:p>
              <a:p>
                <a:pPr latinLnBrk="1">
                  <a:lnSpc>
                    <a:spcPts val="3200"/>
                  </a:lnSpc>
                </a:pPr>
                <a:r>
                  <a:rPr lang="en-US" altLang="zh-CN" sz="1800" b="0" i="0">
                    <a:solidFill>
                      <a:srgbClr val="244061"/>
                    </a:solidFill>
                    <a:latin typeface="Times New Roman" pitchFamily="34" charset="0"/>
                    <a:ea typeface="微软雅黑" pitchFamily="34" charset="-122"/>
                    <a:cs typeface="Times New Roman" pitchFamily="34" charset="-120"/>
                  </a:rPr>
                  <a:t>始</a:t>
                </a:r>
                <a:r>
                  <a:rPr lang="en-US" altLang="zh-CN" sz="1800" b="0" i="0" dirty="0">
                    <a:solidFill>
                      <a:srgbClr val="244061"/>
                    </a:solidFill>
                    <a:latin typeface="Times New Roman" pitchFamily="34" charset="0"/>
                    <a:ea typeface="微软雅黑" pitchFamily="34" charset="-122"/>
                    <a:cs typeface="Times New Roman" pitchFamily="34" charset="-120"/>
                  </a:rPr>
                  <a:t>，每月5日按等额本息（每期以相同的额度偿还本金和利息）还款</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𝑎</m:t>
                    </m:r>
                  </m:oMath>
                </a14:m>
                <a:r>
                  <a:rPr lang="en-US" altLang="zh-CN" sz="1800" b="0" i="0" dirty="0">
                    <a:solidFill>
                      <a:srgbClr val="244061"/>
                    </a:solidFill>
                    <a:latin typeface="Times New Roman" pitchFamily="34" charset="0"/>
                    <a:ea typeface="微软雅黑" pitchFamily="34" charset="-122"/>
                    <a:cs typeface="Times New Roman" pitchFamily="34" charset="-120"/>
                  </a:rPr>
                  <a:t>元，</a:t>
                </a:r>
                <a14:m>
                  <m:oMath xmlns:m="http://schemas.openxmlformats.org/officeDocument/2006/math">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年还清；其中月利率为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，则小</a:t>
                </a:r>
              </a:p>
              <a:p>
                <a:pPr latinLnBrk="1">
                  <a:lnSpc>
                    <a:spcPts val="3200"/>
                  </a:lnSpc>
                </a:pPr>
                <a:r>
                  <a:rPr lang="en-US" altLang="zh-CN" sz="1800" b="0" i="0">
                    <a:solidFill>
                      <a:srgbClr val="244061"/>
                    </a:solidFill>
                    <a:latin typeface="Times New Roman" pitchFamily="34" charset="0"/>
                    <a:ea typeface="微软雅黑" pitchFamily="34" charset="-122"/>
                    <a:cs typeface="Times New Roman" pitchFamily="34" charset="-120"/>
                  </a:rPr>
                  <a:t>明每月还款金额</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a:solidFill>
                      <a:srgbClr val="244061"/>
                    </a:solidFill>
                    <a:latin typeface="SimSun" pitchFamily="34" charset="0"/>
                    <a:ea typeface="SimSun" pitchFamily="34" charset="-122"/>
                    <a:cs typeface="SimSun" pitchFamily="34" charset="-120"/>
                  </a:rPr>
                  <a:t> </a:t>
                </a:r>
                <a:r>
                  <a:rPr lang="en-US" altLang="zh-CN" sz="1800" i="0">
                    <a:solidFill>
                      <a:srgbClr val="244061"/>
                    </a:solidFill>
                    <a:latin typeface="SimSun" pitchFamily="34" charset="0"/>
                    <a:ea typeface="SimSun" pitchFamily="34" charset="-122"/>
                    <a:cs typeface="SimSun" pitchFamily="34" charset="-120"/>
                  </a:rPr>
                  <a:t>_____</a:t>
                </a:r>
                <a:r>
                  <a:rPr lang="en-US" altLang="zh-CN" sz="1800" b="0" i="0">
                    <a:solidFill>
                      <a:srgbClr val="244061"/>
                    </a:solidFill>
                    <a:latin typeface="Times New Roman" pitchFamily="34" charset="0"/>
                    <a:ea typeface="微软雅黑" pitchFamily="34" charset="-122"/>
                    <a:cs typeface="Times New Roman" pitchFamily="34" charset="-120"/>
                  </a:rPr>
                  <a:t>元</a:t>
                </a:r>
                <a:r>
                  <a:rPr lang="en-US" altLang="zh-CN" sz="1800" b="0" i="0" dirty="0">
                    <a:solidFill>
                      <a:srgbClr val="244061"/>
                    </a:solidFill>
                    <a:latin typeface="Times New Roman" pitchFamily="34" charset="0"/>
                    <a:ea typeface="微软雅黑" pitchFamily="34" charset="-122"/>
                    <a:cs typeface="Times New Roman" pitchFamily="34" charset="-120"/>
                  </a:rPr>
                  <a:t>（精确到个位）.（参考数据：</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1.005</m:t>
                        </m:r>
                      </m:e>
                      <m:sup>
                        <m:r>
                          <a:rPr lang="en-US" altLang="zh-CN" sz="1800" b="0" i="0">
                            <a:solidFill>
                              <a:srgbClr val="244061"/>
                            </a:solidFill>
                            <a:latin typeface="Cambria Math" pitchFamily="34" charset="0"/>
                            <a:ea typeface="Cambria Math" pitchFamily="34" charset="-122"/>
                            <a:cs typeface="Cambria Math" pitchFamily="34" charset="-120"/>
                          </a:rPr>
                          <m:t>11</m:t>
                        </m:r>
                      </m:sup>
                    </m:sSup>
                    <m:r>
                      <a:rPr lang="en-US" altLang="zh-CN" sz="1800" b="0" i="0">
                        <a:solidFill>
                          <a:srgbClr val="244061"/>
                        </a:solidFill>
                        <a:latin typeface="Cambria Math" pitchFamily="34" charset="0"/>
                        <a:ea typeface="Cambria Math" pitchFamily="34" charset="-122"/>
                        <a:cs typeface="Cambria Math" pitchFamily="34" charset="-120"/>
                      </a:rPr>
                      <m:t>≈1.056</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1.005</m:t>
                        </m:r>
                      </m:e>
                      <m:sup>
                        <m:r>
                          <a:rPr lang="en-US" altLang="zh-CN" sz="1800" b="0" i="0">
                            <a:solidFill>
                              <a:srgbClr val="244061"/>
                            </a:solidFill>
                            <a:latin typeface="Cambria Math" pitchFamily="34" charset="0"/>
                            <a:ea typeface="Cambria Math" pitchFamily="34" charset="-122"/>
                            <a:cs typeface="Cambria Math" pitchFamily="34" charset="-120"/>
                          </a:rPr>
                          <m:t>12</m:t>
                        </m:r>
                      </m:sup>
                    </m:sSup>
                    <m:r>
                      <a:rPr lang="en-US" altLang="zh-CN" sz="1800" b="0" i="0">
                        <a:solidFill>
                          <a:srgbClr val="244061"/>
                        </a:solidFill>
                        <a:latin typeface="Cambria Math" pitchFamily="34" charset="0"/>
                        <a:ea typeface="Cambria Math" pitchFamily="34" charset="-122"/>
                        <a:cs typeface="Cambria Math" pitchFamily="34" charset="-120"/>
                      </a:rPr>
                      <m:t>≈1.062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2900"/>
                  </a:lnSpc>
                </a:pPr>
                <a14:m>
                  <m:oMath xmlns:m="http://schemas.openxmlformats.org/officeDocument/2006/math">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1.005</m:t>
                        </m:r>
                      </m:e>
                      <m:sup>
                        <m:r>
                          <a:rPr lang="en-US" altLang="zh-CN" b="0" i="0">
                            <a:solidFill>
                              <a:srgbClr val="244061"/>
                            </a:solidFill>
                            <a:latin typeface="Cambria Math" pitchFamily="34" charset="0"/>
                            <a:ea typeface="Cambria Math" pitchFamily="34" charset="-122"/>
                            <a:cs typeface="Cambria Math" pitchFamily="34" charset="-120"/>
                          </a:rPr>
                          <m:t>13</m:t>
                        </m:r>
                      </m:sup>
                    </m:sSup>
                    <m:r>
                      <a:rPr lang="en-US" altLang="zh-CN" b="0" i="0">
                        <a:solidFill>
                          <a:srgbClr val="244061"/>
                        </a:solidFill>
                        <a:latin typeface="Cambria Math" pitchFamily="34" charset="0"/>
                        <a:ea typeface="Cambria Math" pitchFamily="34" charset="-122"/>
                        <a:cs typeface="Cambria Math" pitchFamily="34" charset="-120"/>
                      </a:rPr>
                      <m:t>≈1.067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B_7_BD.24_1#2ba985295?vaa=1&amp;vcp=1&amp;vop=1&amp;pid=372f9f5d2&amp;color=36,64,97&amp;vtp=1&amp;bt=1&amp;bbb=1&amp;hb=1"/>
              <p:cNvSpPr>
                <a:spLocks noRot="1" noChangeAspect="1" noMove="1" noResize="1" noEditPoints="1" noAdjustHandles="1" noChangeArrowheads="1" noChangeShapeType="1" noTextEdit="1"/>
              </p:cNvSpPr>
              <p:nvPr/>
            </p:nvSpPr>
            <p:spPr>
              <a:xfrm>
                <a:off x="539496" y="1024782"/>
                <a:ext cx="11109960" cy="1553909"/>
              </a:xfrm>
              <a:prstGeom prst="rect">
                <a:avLst/>
              </a:prstGeom>
              <a:blipFill>
                <a:blip r:embed="rId3"/>
                <a:stretch>
                  <a:fillRect l="-1317" r="-933" b="-9020"/>
                </a:stretch>
              </a:blipFill>
              <a:ln/>
            </p:spPr>
            <p:txBody>
              <a:bodyPr/>
              <a:lstStyle/>
              <a:p>
                <a:r>
                  <a:rPr lang="zh-CN" altLang="en-US">
                    <a:noFill/>
                  </a:rPr>
                  <a:t> </a:t>
                </a:r>
              </a:p>
            </p:txBody>
          </p:sp>
        </mc:Fallback>
      </mc:AlternateContent>
      <p:sp>
        <p:nvSpPr>
          <p:cNvPr id="3" name="QB_7_AN.26_1#2ba985295.blank?vaa=1&amp;vcp=1&amp;vop=1&amp;pid=372f9f5d2&amp;color=36,64,97&amp;vpa=4&amp;vtp=1&amp;bbb=1"/>
          <p:cNvSpPr/>
          <p:nvPr/>
        </p:nvSpPr>
        <p:spPr>
          <a:xfrm>
            <a:off x="2623915" y="1810848"/>
            <a:ext cx="509588" cy="363665"/>
          </a:xfrm>
          <a:prstGeom prst="rect">
            <a:avLst/>
          </a:prstGeom>
          <a:noFill/>
          <a:ln/>
        </p:spPr>
        <p:txBody>
          <a:bodyPr wrap="none" lIns="0" tIns="0" rIns="0" bIns="0" rtlCol="0" anchor="t"/>
          <a:lstStyle/>
          <a:p>
            <a:pPr algn="ctr" latinLnBrk="1">
              <a:lnSpc>
                <a:spcPts val="3200"/>
              </a:lnSpc>
            </a:pPr>
            <a:r>
              <a:rPr lang="en-US" altLang="zh-CN" b="0" i="0" dirty="0">
                <a:solidFill>
                  <a:srgbClr val="6565FF"/>
                </a:solidFill>
                <a:latin typeface="Times New Roman" pitchFamily="34" charset="0"/>
                <a:ea typeface="微软雅黑" pitchFamily="34" charset="-122"/>
                <a:cs typeface="Times New Roman" pitchFamily="34" charset="-120"/>
              </a:rPr>
              <a:t>514</a:t>
            </a:r>
            <a:endParaRPr lang="en-US" altLang="zh-CN" dirty="0"/>
          </a:p>
        </p:txBody>
      </p:sp>
      <mc:AlternateContent xmlns:mc="http://schemas.openxmlformats.org/markup-compatibility/2006" xmlns:a14="http://schemas.microsoft.com/office/drawing/2010/main">
        <mc:Choice Requires="a14">
          <p:sp>
            <p:nvSpPr>
              <p:cNvPr id="4" name="QB_7_AS.25_1#2ba985295?vaa=1&amp;vcp=1&amp;vop=1&amp;pid=372f9f5d2&amp;color=36,64,97&amp;vtp=1&amp;bbb=1&amp;hb=1"/>
              <p:cNvSpPr/>
              <p:nvPr/>
            </p:nvSpPr>
            <p:spPr>
              <a:xfrm>
                <a:off x="539496" y="2570625"/>
                <a:ext cx="11109960" cy="3310509"/>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由题知小明第1次还款</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元后，还欠本金及利息为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6</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000(1+0.5%)−</m:t>
                    </m:r>
                    <m:r>
                      <a:rPr lang="en-US" altLang="zh-CN" sz="1800" b="0" i="0">
                        <a:solidFill>
                          <a:srgbClr val="00376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元.</a:t>
                </a:r>
                <a:endParaRPr lang="en-US" altLang="zh-CN" sz="1800" dirty="0"/>
              </a:p>
              <a:p>
                <a:pPr latinLnBrk="1">
                  <a:lnSpc>
                    <a:spcPts val="3200"/>
                  </a:lnSpc>
                </a:pPr>
                <a:r>
                  <a:rPr lang="en-US" altLang="zh-CN" b="0" i="0">
                    <a:solidFill>
                      <a:srgbClr val="003760"/>
                    </a:solidFill>
                    <a:latin typeface="Times New Roman" pitchFamily="34" charset="0"/>
                    <a:ea typeface="微软雅黑" pitchFamily="34" charset="-122"/>
                    <a:cs typeface="Times New Roman" pitchFamily="34" charset="-120"/>
                  </a:rPr>
                  <a:t>第</a:t>
                </a:r>
                <a:r>
                  <a:rPr lang="en-US" altLang="zh-CN" sz="1800" b="0" i="0" dirty="0">
                    <a:solidFill>
                      <a:srgbClr val="003760"/>
                    </a:solidFill>
                    <a:latin typeface="Times New Roman" pitchFamily="34" charset="0"/>
                    <a:ea typeface="微软雅黑" pitchFamily="34" charset="-122"/>
                    <a:cs typeface="Times New Roman" pitchFamily="34" charset="-120"/>
                  </a:rPr>
                  <a:t>2次还款</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元后，还欠本金及利息为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6</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000(1+0.5%</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(1+0.5%)−</m:t>
                    </m:r>
                    <m:r>
                      <a:rPr lang="en-US" altLang="zh-CN" sz="1800" b="0" i="0">
                        <a:solidFill>
                          <a:srgbClr val="00376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元.</a:t>
                </a:r>
                <a:endParaRPr lang="en-US" altLang="zh-CN" sz="1800" dirty="0"/>
              </a:p>
              <a:p>
                <a:pPr latinLnBrk="1">
                  <a:lnSpc>
                    <a:spcPts val="3200"/>
                  </a:lnSpc>
                </a:pPr>
                <a:r>
                  <a:rPr lang="en-US" altLang="zh-CN" b="0" i="0">
                    <a:solidFill>
                      <a:srgbClr val="003760"/>
                    </a:solidFill>
                    <a:latin typeface="Times New Roman" pitchFamily="34" charset="0"/>
                    <a:ea typeface="微软雅黑" pitchFamily="34" charset="-122"/>
                    <a:cs typeface="Times New Roman" pitchFamily="34" charset="-120"/>
                  </a:rPr>
                  <a:t>第</a:t>
                </a:r>
                <a:r>
                  <a:rPr lang="en-US" altLang="zh-CN" sz="1800" b="0" i="0" dirty="0">
                    <a:solidFill>
                      <a:srgbClr val="003760"/>
                    </a:solidFill>
                    <a:latin typeface="Times New Roman" pitchFamily="34" charset="0"/>
                    <a:ea typeface="微软雅黑" pitchFamily="34" charset="-122"/>
                    <a:cs typeface="Times New Roman" pitchFamily="34" charset="-120"/>
                  </a:rPr>
                  <a:t>3次还款</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元后，还欠本金及利息为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6</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000(1+0.5%</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0.5%)</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(1+0.5%)−</m:t>
                    </m:r>
                    <m:r>
                      <a:rPr lang="en-US" altLang="zh-CN" sz="1800" b="0" i="0">
                        <a:solidFill>
                          <a:srgbClr val="00376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元.</a:t>
                </a:r>
                <a:endParaRPr lang="en-US" altLang="zh-CN" sz="1800" dirty="0"/>
              </a:p>
              <a:p>
                <a:pPr latinLnBrk="1">
                  <a:lnSpc>
                    <a:spcPts val="3200"/>
                  </a:lnSpc>
                </a:pPr>
                <a:r>
                  <a:rPr lang="en-US" altLang="zh-CN" b="0" i="0">
                    <a:solidFill>
                      <a:srgbClr val="003760"/>
                    </a:solidFill>
                    <a:latin typeface="Times New Roman" pitchFamily="34" charset="0"/>
                    <a:ea typeface="微软雅黑" pitchFamily="34" charset="-122"/>
                    <a:cs typeface="Times New Roman" pitchFamily="34" charset="-120"/>
                  </a:rPr>
                  <a:t>以</a:t>
                </a:r>
                <a:r>
                  <a:rPr lang="en-US" altLang="zh-CN" sz="1800" b="0" i="0">
                    <a:solidFill>
                      <a:srgbClr val="003760"/>
                    </a:solidFill>
                    <a:latin typeface="Times New Roman" pitchFamily="34" charset="0"/>
                    <a:ea typeface="微软雅黑" pitchFamily="34" charset="-122"/>
                    <a:cs typeface="Times New Roman" pitchFamily="34" charset="-120"/>
                  </a:rPr>
                  <a:t>此类推</a:t>
                </a:r>
                <a:r>
                  <a:rPr lang="en-US" altLang="zh-CN" sz="1800" b="0" i="0" dirty="0">
                    <a:solidFill>
                      <a:srgbClr val="003760"/>
                    </a:solidFill>
                    <a:latin typeface="Times New Roman" pitchFamily="34" charset="0"/>
                    <a:ea typeface="微软雅黑" pitchFamily="34" charset="-122"/>
                    <a:cs typeface="Times New Roman" pitchFamily="34" charset="-120"/>
                  </a:rPr>
                  <a:t>,则第12次还款</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元后，还欠本金及利息为</a:t>
                </a:r>
                <a:endParaRPr lang="en-US" altLang="zh-CN" sz="1800" dirty="0"/>
              </a:p>
              <a:p>
                <a:pPr latinLnBrk="1">
                  <a:lnSpc>
                    <a:spcPts val="32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6</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000(1+0.5%</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12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(1+0.5%</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11</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(1+0.5%)−</m:t>
                    </m:r>
                    <m:r>
                      <a:rPr lang="en-US" altLang="zh-CN" sz="1800" b="0" i="0">
                        <a:solidFill>
                          <a:srgbClr val="00376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元.</a:t>
                </a:r>
                <a:endParaRPr lang="en-US" altLang="zh-CN" sz="1800" dirty="0"/>
              </a:p>
              <a:p>
                <a:pPr latinLnBrk="1">
                  <a:lnSpc>
                    <a:spcPts val="3200"/>
                  </a:lnSpc>
                </a:pPr>
                <a:r>
                  <a:rPr lang="en-US" altLang="zh-CN" b="0" i="0">
                    <a:solidFill>
                      <a:srgbClr val="003760"/>
                    </a:solidFill>
                    <a:latin typeface="Times New Roman" pitchFamily="34" charset="0"/>
                    <a:ea typeface="微软雅黑" pitchFamily="34" charset="-122"/>
                    <a:cs typeface="Times New Roman" pitchFamily="34" charset="-120"/>
                  </a:rPr>
                  <a:t>此</a:t>
                </a:r>
                <a:r>
                  <a:rPr lang="en-US" altLang="zh-CN" sz="1800" b="0" i="0">
                    <a:solidFill>
                      <a:srgbClr val="003760"/>
                    </a:solidFill>
                    <a:latin typeface="Times New Roman" pitchFamily="34" charset="0"/>
                    <a:ea typeface="微软雅黑" pitchFamily="34" charset="-122"/>
                    <a:cs typeface="Times New Roman" pitchFamily="34" charset="-120"/>
                  </a:rPr>
                  <a:t>时已全部还清</a:t>
                </a:r>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6</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000(1+0.5%</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12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(1+0.5%</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11</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(1+0.5%)−</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，即</a:t>
                </a:r>
              </a:p>
              <a:p>
                <a:pPr latinLnBrk="1">
                  <a:lnSpc>
                    <a:spcPts val="37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6</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000(1+0.5%</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12</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[1−(1+0.5%</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12</m:t>
                            </m:r>
                          </m:sup>
                        </m:sSup>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1−(1+0.5%)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𝑎</m:t>
                    </m:r>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6</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000×0.005×</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1.005</m:t>
                            </m:r>
                          </m:e>
                          <m:sup>
                            <m:r>
                              <a:rPr lang="en-US" altLang="zh-CN" b="0" i="0">
                                <a:solidFill>
                                  <a:srgbClr val="003760"/>
                                </a:solidFill>
                                <a:latin typeface="Cambria Math" pitchFamily="34" charset="0"/>
                                <a:ea typeface="Cambria Math" pitchFamily="34" charset="-122"/>
                                <a:cs typeface="Cambria Math" pitchFamily="34" charset="-120"/>
                              </a:rPr>
                              <m:t>12</m:t>
                            </m:r>
                          </m:sup>
                        </m:sSup>
                      </m:num>
                      <m:den>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1.005</m:t>
                            </m:r>
                          </m:e>
                          <m:sup>
                            <m:r>
                              <a:rPr lang="en-US" altLang="zh-CN" b="0" i="0">
                                <a:solidFill>
                                  <a:srgbClr val="003760"/>
                                </a:solidFill>
                                <a:latin typeface="Cambria Math" pitchFamily="34" charset="0"/>
                                <a:ea typeface="Cambria Math" pitchFamily="34" charset="-122"/>
                                <a:cs typeface="Cambria Math" pitchFamily="34" charset="-120"/>
                              </a:rPr>
                              <m:t>12</m:t>
                            </m:r>
                          </m:sup>
                        </m:sSup>
                        <m:r>
                          <a:rPr lang="en-US" altLang="zh-CN" b="0" i="0">
                            <a:solidFill>
                              <a:srgbClr val="003760"/>
                            </a:solidFill>
                            <a:latin typeface="Cambria Math" pitchFamily="34" charset="0"/>
                            <a:ea typeface="Cambria Math" pitchFamily="34" charset="-122"/>
                            <a:cs typeface="Cambria Math" pitchFamily="34" charset="-120"/>
                          </a:rPr>
                          <m:t>−1</m:t>
                        </m:r>
                      </m:den>
                    </m:f>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30×1.062</m:t>
                        </m:r>
                      </m:num>
                      <m:den>
                        <m:r>
                          <a:rPr lang="en-US" altLang="zh-CN" b="0" i="0">
                            <a:solidFill>
                              <a:srgbClr val="003760"/>
                            </a:solidFill>
                            <a:latin typeface="Cambria Math" pitchFamily="34" charset="0"/>
                            <a:ea typeface="Cambria Math" pitchFamily="34" charset="-122"/>
                            <a:cs typeface="Cambria Math" pitchFamily="34" charset="-120"/>
                          </a:rPr>
                          <m:t>0.062</m:t>
                        </m:r>
                      </m:den>
                    </m:f>
                    <m:r>
                      <a:rPr lang="en-US" altLang="zh-CN" b="0" i="0">
                        <a:solidFill>
                          <a:srgbClr val="003760"/>
                        </a:solidFill>
                        <a:latin typeface="Cambria Math" pitchFamily="34" charset="0"/>
                        <a:ea typeface="Cambria Math" pitchFamily="34" charset="-122"/>
                        <a:cs typeface="Cambria Math" pitchFamily="34" charset="-120"/>
                      </a:rPr>
                      <m:t>≈514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（元）.</a:t>
                </a:r>
                <a:endParaRPr lang="en-US" altLang="zh-CN" dirty="0"/>
              </a:p>
            </p:txBody>
          </p:sp>
        </mc:Choice>
        <mc:Fallback xmlns="">
          <p:sp>
            <p:nvSpPr>
              <p:cNvPr id="4" name="QB_7_AS.25_1#2ba985295?vaa=1&amp;vcp=1&amp;vop=1&amp;pid=372f9f5d2&amp;color=36,64,97&amp;vtp=1&amp;bbb=1&amp;hb=1"/>
              <p:cNvSpPr>
                <a:spLocks noRot="1" noChangeAspect="1" noMove="1" noResize="1" noEditPoints="1" noAdjustHandles="1" noChangeArrowheads="1" noChangeShapeType="1" noTextEdit="1"/>
              </p:cNvSpPr>
              <p:nvPr/>
            </p:nvSpPr>
            <p:spPr>
              <a:xfrm>
                <a:off x="539496" y="2570625"/>
                <a:ext cx="11109960" cy="3310509"/>
              </a:xfrm>
              <a:prstGeom prst="rect">
                <a:avLst/>
              </a:prstGeom>
              <a:blipFill>
                <a:blip r:embed="rId4"/>
                <a:stretch>
                  <a:fillRect l="-1317" b="-239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Effect transition="in" filter="fade">
                                      <p:cBhvr>
                                        <p:cTn id="47" dur="500"/>
                                        <p:tgtEl>
                                          <p:spTgt spid="4">
                                            <p:txEl>
                                              <p:pRg st="7" end="7"/>
                                            </p:txEl>
                                          </p:spTgt>
                                        </p:tgtEl>
                                      </p:cBhvr>
                                    </p:animEffect>
                                    <p:anim calcmode="lin" valueType="num">
                                      <p:cBhvr>
                                        <p:cTn id="48"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bg/>
                                          </p:spTgt>
                                        </p:tgtEl>
                                        <p:attrNameLst>
                                          <p:attrName>style.visibility</p:attrName>
                                        </p:attrNameLst>
                                      </p:cBhvr>
                                      <p:to>
                                        <p:strVal val="visible"/>
                                      </p:to>
                                    </p:set>
                                    <p:animEffect transition="in" filter="fade">
                                      <p:cBhvr>
                                        <p:cTn id="54" dur="500"/>
                                        <p:tgtEl>
                                          <p:spTgt spid="3">
                                            <p:bg/>
                                          </p:spTgt>
                                        </p:tgtEl>
                                      </p:cBhvr>
                                    </p:animEffect>
                                    <p:anim calcmode="lin" valueType="num">
                                      <p:cBhvr>
                                        <p:cTn id="55" dur="500" fill="hold"/>
                                        <p:tgtEl>
                                          <p:spTgt spid="3">
                                            <p:bg/>
                                          </p:spTgt>
                                        </p:tgtEl>
                                        <p:attrNameLst>
                                          <p:attrName>ppt_x</p:attrName>
                                        </p:attrNameLst>
                                      </p:cBhvr>
                                      <p:tavLst>
                                        <p:tav tm="0">
                                          <p:val>
                                            <p:strVal val="#ppt_x"/>
                                          </p:val>
                                        </p:tav>
                                        <p:tav tm="100000">
                                          <p:val>
                                            <p:strVal val="#ppt_x"/>
                                          </p:val>
                                        </p:tav>
                                      </p:tavLst>
                                    </p:anim>
                                    <p:anim calcmode="lin" valueType="num">
                                      <p:cBhvr>
                                        <p:cTn id="56" dur="500" fill="hold"/>
                                        <p:tgtEl>
                                          <p:spTgt spid="3">
                                            <p:bg/>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
                                            <p:txEl>
                                              <p:pRg st="0" end="0"/>
                                            </p:txEl>
                                          </p:spTgt>
                                        </p:tgtEl>
                                        <p:attrNameLst>
                                          <p:attrName>style.visibility</p:attrName>
                                        </p:attrNameLst>
                                      </p:cBhvr>
                                      <p:to>
                                        <p:strVal val="visible"/>
                                      </p:to>
                                    </p:set>
                                    <p:animEffect transition="in" filter="fade">
                                      <p:cBhvr>
                                        <p:cTn id="59" dur="500"/>
                                        <p:tgtEl>
                                          <p:spTgt spid="3">
                                            <p:txEl>
                                              <p:pRg st="0" end="0"/>
                                            </p:txEl>
                                          </p:spTgt>
                                        </p:tgtEl>
                                      </p:cBhvr>
                                    </p:animEffect>
                                    <p:anim calcmode="lin" valueType="num">
                                      <p:cBhvr>
                                        <p:cTn id="6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8&amp;si=18checked= 1 &amp; amp; version = 1.0.5checked=1&amp;version=1.0.5">
    <p:spTree>
      <p:nvGrpSpPr>
        <p:cNvPr id="1" name=""/>
        <p:cNvGrpSpPr/>
        <p:nvPr/>
      </p:nvGrpSpPr>
      <p:grpSpPr>
        <a:xfrm>
          <a:off x="0" y="0"/>
          <a:ext cx="0" cy="0"/>
          <a:chOff x="0" y="0"/>
          <a:chExt cx="0" cy="0"/>
        </a:xfrm>
      </p:grpSpPr>
      <p:sp>
        <p:nvSpPr>
          <p:cNvPr id="2" name="C_6_BD#001561631?vcp=1&amp;pid=1abe3dc24&amp;color=101,101,255&amp;vtp=1&amp;bt=1&amp;bbb=1"/>
          <p:cNvSpPr/>
          <p:nvPr/>
        </p:nvSpPr>
        <p:spPr>
          <a:xfrm>
            <a:off x="539496" y="828000"/>
            <a:ext cx="11109960" cy="410401"/>
          </a:xfrm>
          <a:prstGeom prst="rect">
            <a:avLst/>
          </a:prstGeom>
          <a:noFill/>
          <a:ln/>
        </p:spPr>
        <p:txBody>
          <a:bodyPr wrap="none" lIns="0" tIns="0" rIns="0" bIns="0" rtlCol="0" anchor="t"/>
          <a:lstStyle/>
          <a:p>
            <a:pPr algn="l" latinLnBrk="1">
              <a:lnSpc>
                <a:spcPts val="3500"/>
              </a:lnSpc>
            </a:pPr>
            <a:r>
              <a:rPr lang="en-US" altLang="zh-CN" sz="2200" b="0" i="0" dirty="0">
                <a:solidFill>
                  <a:srgbClr val="6565FF"/>
                </a:solidFill>
                <a:latin typeface="Times New Roman" pitchFamily="34" charset="0"/>
                <a:ea typeface="微软雅黑" pitchFamily="34" charset="-122"/>
                <a:cs typeface="Times New Roman" pitchFamily="34" charset="-120"/>
              </a:rPr>
              <a:t>题型2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等差数列模型的实际应用</a:t>
            </a:r>
            <a:endParaRPr lang="en-US" altLang="zh-CN" sz="2200" dirty="0"/>
          </a:p>
        </p:txBody>
      </p:sp>
      <mc:AlternateContent xmlns:mc="http://schemas.openxmlformats.org/markup-compatibility/2006" xmlns:a14="http://schemas.microsoft.com/office/drawing/2010/main">
        <mc:Choice Requires="a14">
          <p:sp>
            <p:nvSpPr>
              <p:cNvPr id="3" name="QO_7_BD.28_1#2ef3827f3?vcp=1&amp;vop=1&amp;pid=001561631&amp;color=36,64,97&amp;vtp=1&amp;bbb=1&amp;hb=1"/>
              <p:cNvSpPr/>
              <p:nvPr/>
            </p:nvSpPr>
            <p:spPr>
              <a:xfrm>
                <a:off x="539496" y="1278034"/>
                <a:ext cx="11109960" cy="1087755"/>
              </a:xfrm>
              <a:prstGeom prst="rect">
                <a:avLst/>
              </a:prstGeom>
              <a:noFill/>
              <a:ln/>
            </p:spPr>
            <p:txBody>
              <a:bodyPr wrap="none" lIns="0" tIns="0" rIns="0" bIns="0" rtlCol="0" anchor="t"/>
              <a:lstStyle/>
              <a:p>
                <a:pPr algn="l" latinLnBrk="1">
                  <a:lnSpc>
                    <a:spcPts val="3000"/>
                  </a:lnSpc>
                </a:pP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用分期付款的方式购买价格为1</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150元的冰箱，如果购买时先付150元，以后每月付50元</a:t>
                </a:r>
                <a:r>
                  <a:rPr lang="en-US" altLang="zh-CN" sz="1800" b="0" i="0">
                    <a:solidFill>
                      <a:srgbClr val="244061"/>
                    </a:solidFill>
                    <a:latin typeface="Times New Roman" pitchFamily="34" charset="0"/>
                    <a:ea typeface="微软雅黑" pitchFamily="34" charset="-122"/>
                    <a:cs typeface="Times New Roman" pitchFamily="34" charset="-120"/>
                  </a:rPr>
                  <a:t>，并加入欠款的利</a:t>
                </a:r>
              </a:p>
              <a:p>
                <a:pPr latinLnBrk="1">
                  <a:lnSpc>
                    <a:spcPts val="3000"/>
                  </a:lnSpc>
                </a:pPr>
                <a:r>
                  <a:rPr lang="en-US" altLang="zh-CN" sz="1800" b="0" i="0">
                    <a:solidFill>
                      <a:srgbClr val="244061"/>
                    </a:solidFill>
                    <a:latin typeface="Times New Roman" pitchFamily="34" charset="0"/>
                    <a:ea typeface="微软雅黑" pitchFamily="34" charset="-122"/>
                    <a:cs typeface="Times New Roman" pitchFamily="34" charset="-120"/>
                  </a:rPr>
                  <a:t>息</a:t>
                </a:r>
                <a:r>
                  <a:rPr lang="en-US" altLang="zh-CN" sz="1800" b="0" i="0" dirty="0">
                    <a:solidFill>
                      <a:srgbClr val="244061"/>
                    </a:solidFill>
                    <a:latin typeface="Times New Roman" pitchFamily="34" charset="0"/>
                    <a:ea typeface="微软雅黑" pitchFamily="34" charset="-122"/>
                    <a:cs typeface="Times New Roman" pitchFamily="34" charset="-120"/>
                  </a:rPr>
                  <a:t>.若一个月后付第一个月的分期付款，月利率为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，那么第10个月应付多少钱？购买冰箱钱全部付清后</a:t>
                </a:r>
                <a:r>
                  <a:rPr lang="en-US" altLang="zh-CN" sz="1800" b="0" i="0">
                    <a:solidFill>
                      <a:srgbClr val="244061"/>
                    </a:solidFill>
                    <a:latin typeface="Times New Roman" pitchFamily="34" charset="0"/>
                    <a:ea typeface="微软雅黑" pitchFamily="34" charset="-122"/>
                    <a:cs typeface="Times New Roman" pitchFamily="34" charset="-120"/>
                  </a:rPr>
                  <a:t>，实</a:t>
                </a:r>
              </a:p>
              <a:p>
                <a:pPr latinLnBrk="1">
                  <a:lnSpc>
                    <a:spcPts val="2800"/>
                  </a:lnSpc>
                </a:pPr>
                <a:r>
                  <a:rPr lang="en-US" altLang="zh-CN" b="0" i="0">
                    <a:solidFill>
                      <a:srgbClr val="244061"/>
                    </a:solidFill>
                    <a:latin typeface="Times New Roman" pitchFamily="34" charset="0"/>
                    <a:ea typeface="微软雅黑" pitchFamily="34" charset="-122"/>
                    <a:cs typeface="Times New Roman" pitchFamily="34" charset="-120"/>
                  </a:rPr>
                  <a:t>际共付出款额多少元</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7_BD.28_1#2ef3827f3?vcp=1&amp;vop=1&amp;pid=001561631&amp;color=36,64,97&amp;vtp=1&amp;bbb=1&amp;hb=1"/>
              <p:cNvSpPr>
                <a:spLocks noRot="1" noChangeAspect="1" noMove="1" noResize="1" noEditPoints="1" noAdjustHandles="1" noChangeArrowheads="1" noChangeShapeType="1" noTextEdit="1"/>
              </p:cNvSpPr>
              <p:nvPr/>
            </p:nvSpPr>
            <p:spPr>
              <a:xfrm>
                <a:off x="539496" y="1278034"/>
                <a:ext cx="11109960" cy="1087755"/>
              </a:xfrm>
              <a:prstGeom prst="rect">
                <a:avLst/>
              </a:prstGeom>
              <a:blipFill>
                <a:blip r:embed="rId3"/>
                <a:stretch>
                  <a:fillRect l="-1317" t="-1124" r="-220" b="-1292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29_1#2ef3827f3?vcp=1&amp;vop=1&amp;pid=001561631&amp;color=36,64,97&amp;vtp=1&amp;bbb=1"/>
              <p:cNvSpPr/>
              <p:nvPr/>
            </p:nvSpPr>
            <p:spPr>
              <a:xfrm>
                <a:off x="539496" y="2374911"/>
                <a:ext cx="11109960" cy="3827780"/>
              </a:xfrm>
              <a:prstGeom prst="rect">
                <a:avLst/>
              </a:prstGeom>
              <a:noFill/>
              <a:ln/>
            </p:spPr>
            <p:txBody>
              <a:bodyPr wrap="none" lIns="0" tIns="0" rIns="0" bIns="0" rtlCol="0" anchor="t"/>
              <a:lstStyle/>
              <a:p>
                <a:pPr algn="l" latinLnBrk="1">
                  <a:lnSpc>
                    <a:spcPts val="3000"/>
                  </a:lnSpc>
                </a:pPr>
                <a:r>
                  <a:rPr lang="en-US" altLang="zh-CN" sz="1800" b="0" i="0" dirty="0">
                    <a:solidFill>
                      <a:srgbClr val="6565FF"/>
                    </a:solidFill>
                    <a:latin typeface="Times New Roman" pitchFamily="34" charset="0"/>
                    <a:ea typeface="微软雅黑" pitchFamily="34" charset="-122"/>
                    <a:cs typeface="Times New Roman" pitchFamily="34" charset="-120"/>
                  </a:rPr>
                  <a:t>【解】购买时付款150元，余款1</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000元.依题意，分20次分期付款，每次付款数组成一个数列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0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=50+(1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150−150)×1%=60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0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=50+(1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150−150−50)×1%=59.5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000"/>
                  </a:lnSpc>
                </a:pPr>
                <a:r>
                  <a:rPr lang="en-US" altLang="zh-CN" b="0" i="0">
                    <a:solidFill>
                      <a:srgbClr val="6565FF"/>
                    </a:solidFill>
                    <a:latin typeface="Times New Roman" panose="02020603050405020304" pitchFamily="18" charset="0"/>
                    <a:ea typeface="微软雅黑" pitchFamily="34" charset="-122"/>
                    <a:cs typeface="Times New Roman" pitchFamily="34" charset="-120"/>
                  </a:rPr>
                  <a:t>…</a:t>
                </a:r>
                <a:r>
                  <a:rPr lang="en-US" altLang="zh-CN" sz="1800" b="0" i="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=50+[1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150−150−(</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−1)×50]×1%=60−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=1,2,⋯,20)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是一个等差数列，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=60</m:t>
                    </m:r>
                  </m:oMath>
                </a14:m>
                <a:r>
                  <a:rPr lang="en-US" altLang="zh-CN" sz="1800" b="0" i="0" dirty="0">
                    <a:solidFill>
                      <a:srgbClr val="6565FF"/>
                    </a:solidFill>
                    <a:latin typeface="Times New Roman" pitchFamily="34" charset="0"/>
                    <a:ea typeface="微软雅黑" pitchFamily="34" charset="-122"/>
                    <a:cs typeface="Times New Roman" pitchFamily="34" charset="-120"/>
                  </a:rPr>
                  <a:t>，公差</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10</m:t>
                        </m:r>
                      </m:sub>
                    </m:sSub>
                    <m:r>
                      <a:rPr lang="en-US" altLang="zh-CN" sz="1800" b="0" i="0">
                        <a:solidFill>
                          <a:srgbClr val="6565FF"/>
                        </a:solidFill>
                        <a:latin typeface="Cambria Math" pitchFamily="34" charset="0"/>
                        <a:ea typeface="Cambria Math" pitchFamily="34" charset="-122"/>
                        <a:cs typeface="Cambria Math" pitchFamily="34" charset="-120"/>
                      </a:rPr>
                      <m:t>=60−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×9=55.5</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20</m:t>
                        </m:r>
                      </m:sub>
                    </m:sSub>
                    <m:r>
                      <a:rPr lang="en-US" altLang="zh-CN" sz="1800" b="0" i="0">
                        <a:solidFill>
                          <a:srgbClr val="6565FF"/>
                        </a:solidFill>
                        <a:latin typeface="Cambria Math" pitchFamily="34" charset="0"/>
                        <a:ea typeface="Cambria Math" pitchFamily="34" charset="-122"/>
                        <a:cs typeface="Cambria Math" pitchFamily="34" charset="-120"/>
                      </a:rPr>
                      <m:t>=20×60+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×20×19×(−</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0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105+150=1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255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（元）.</a:t>
                </a:r>
                <a:endParaRPr lang="en-US" altLang="zh-CN" sz="1800" dirty="0"/>
              </a:p>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此</a:t>
                </a:r>
                <a:r>
                  <a:rPr lang="en-US" altLang="zh-CN" sz="1800" b="0" i="0" dirty="0">
                    <a:solidFill>
                      <a:srgbClr val="6565FF"/>
                    </a:solidFill>
                    <a:latin typeface="Times New Roman" pitchFamily="34" charset="0"/>
                    <a:ea typeface="微软雅黑" pitchFamily="34" charset="-122"/>
                    <a:cs typeface="Times New Roman" pitchFamily="34" charset="-120"/>
                  </a:rPr>
                  <a:t>，第10个月应付55.5元，全部付清后，实际付出1</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255元.</a:t>
                </a:r>
                <a:endParaRPr lang="en-US" altLang="zh-CN" sz="1800" dirty="0"/>
              </a:p>
            </p:txBody>
          </p:sp>
        </mc:Choice>
        <mc:Fallback xmlns="">
          <p:sp>
            <p:nvSpPr>
              <p:cNvPr id="4" name="QO_7_AN.29_1#2ef3827f3?vcp=1&amp;vop=1&amp;pid=001561631&amp;color=36,64,97&amp;vtp=1&amp;bbb=1"/>
              <p:cNvSpPr>
                <a:spLocks noRot="1" noChangeAspect="1" noMove="1" noResize="1" noEditPoints="1" noAdjustHandles="1" noChangeArrowheads="1" noChangeShapeType="1" noTextEdit="1"/>
              </p:cNvSpPr>
              <p:nvPr/>
            </p:nvSpPr>
            <p:spPr>
              <a:xfrm>
                <a:off x="539496" y="2374911"/>
                <a:ext cx="11109960" cy="3827780"/>
              </a:xfrm>
              <a:prstGeom prst="rect">
                <a:avLst/>
              </a:prstGeom>
              <a:blipFill>
                <a:blip r:embed="rId4"/>
                <a:stretch>
                  <a:fillRect l="-1317" t="-318" b="-366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Effect transition="in" filter="fade">
                                      <p:cBhvr>
                                        <p:cTn id="47" dur="500"/>
                                        <p:tgtEl>
                                          <p:spTgt spid="4">
                                            <p:txEl>
                                              <p:pRg st="7" end="7"/>
                                            </p:txEl>
                                          </p:spTgt>
                                        </p:tgtEl>
                                      </p:cBhvr>
                                    </p:animEffect>
                                    <p:anim calcmode="lin" valueType="num">
                                      <p:cBhvr>
                                        <p:cTn id="48"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
                                            <p:txEl>
                                              <p:pRg st="8" end="8"/>
                                            </p:txEl>
                                          </p:spTgt>
                                        </p:tgtEl>
                                        <p:attrNameLst>
                                          <p:attrName>style.visibility</p:attrName>
                                        </p:attrNameLst>
                                      </p:cBhvr>
                                      <p:to>
                                        <p:strVal val="visible"/>
                                      </p:to>
                                    </p:set>
                                    <p:animEffect transition="in" filter="fade">
                                      <p:cBhvr>
                                        <p:cTn id="52" dur="500"/>
                                        <p:tgtEl>
                                          <p:spTgt spid="4">
                                            <p:txEl>
                                              <p:pRg st="8" end="8"/>
                                            </p:txEl>
                                          </p:spTgt>
                                        </p:tgtEl>
                                      </p:cBhvr>
                                    </p:animEffect>
                                    <p:anim calcmode="lin" valueType="num">
                                      <p:cBhvr>
                                        <p:cTn id="5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checked= 1 &amp; amp; version = 1.0.5checked=1&amp;version=1.0.5">
    <p:spTree>
      <p:nvGrpSpPr>
        <p:cNvPr id="1" name=""/>
        <p:cNvGrpSpPr/>
        <p:nvPr/>
      </p:nvGrpSpPr>
      <p:grpSpPr>
        <a:xfrm>
          <a:off x="0" y="0"/>
          <a:ext cx="0" cy="0"/>
          <a:chOff x="0" y="0"/>
          <a:chExt cx="0" cy="0"/>
        </a:xfrm>
      </p:grpSpPr>
      <p:pic>
        <p:nvPicPr>
          <p:cNvPr id="2" name="C_1#fada54cc3.fixed?vcp=1&amp;color=36,64,97&amp;tib=255,255,255&amp;vtp=1" descr="preencoded.png"/>
          <p:cNvPicPr>
            <a:picLocks noChangeAspect="1"/>
          </p:cNvPicPr>
          <p:nvPr/>
        </p:nvPicPr>
        <p:blipFill>
          <a:blip r:embed="rId3"/>
          <a:stretch>
            <a:fillRect/>
          </a:stretch>
        </p:blipFill>
        <p:spPr>
          <a:xfrm>
            <a:off x="4873752" y="2020824"/>
            <a:ext cx="2414016" cy="1344168"/>
          </a:xfrm>
          <a:prstGeom prst="rect">
            <a:avLst/>
          </a:prstGeom>
        </p:spPr>
      </p:pic>
      <p:sp>
        <p:nvSpPr>
          <p:cNvPr id="3" name="C_1_BD#fada54cc3.fixed?vcp=1&amp;color=61,88,159&amp;vtp=1&amp;bbb=1"/>
          <p:cNvSpPr/>
          <p:nvPr/>
        </p:nvSpPr>
        <p:spPr>
          <a:xfrm>
            <a:off x="4946904" y="2093976"/>
            <a:ext cx="2304288"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第五章</a:t>
            </a:r>
            <a:endParaRPr lang="en-US" altLang="zh-CN" sz="5400" dirty="0"/>
          </a:p>
        </p:txBody>
      </p:sp>
      <p:sp>
        <p:nvSpPr>
          <p:cNvPr id="4" name="C_1_BD#fada54cc3.fixed?vcp=1&amp;color=61,88,159&amp;vtp=1&amp;bbb=1"/>
          <p:cNvSpPr/>
          <p:nvPr/>
        </p:nvSpPr>
        <p:spPr>
          <a:xfrm>
            <a:off x="0" y="3657600"/>
            <a:ext cx="12188952" cy="923544"/>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数列</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19&amp;si=19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EX.30_1#2ef3827f3?vcp=1&amp;vop=1&amp;pid=001561631&amp;color=36,64,97&amp;vtp=1&amp;bt=1&amp;bbb=1&amp;hb=1"/>
              <p:cNvSpPr/>
              <p:nvPr/>
            </p:nvSpPr>
            <p:spPr>
              <a:xfrm>
                <a:off x="539496" y="2106122"/>
                <a:ext cx="11109960" cy="28687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【方法总结】</a:t>
                </a:r>
                <a:r>
                  <a:rPr lang="en-US" altLang="zh-CN" sz="1800" b="0" i="0" dirty="0">
                    <a:solidFill>
                      <a:srgbClr val="244061"/>
                    </a:solidFill>
                    <a:latin typeface="Times New Roman" pitchFamily="34" charset="0"/>
                    <a:ea typeface="微软雅黑" pitchFamily="34" charset="-122"/>
                    <a:cs typeface="Times New Roman" pitchFamily="34" charset="-120"/>
                  </a:rPr>
                  <a:t>（1）一般地，如果增加（或减少）的量是一个固定的具体量时，该模型是等差数列模型</a:t>
                </a:r>
                <a:r>
                  <a:rPr lang="en-US" altLang="zh-CN" sz="1800" b="0" i="0">
                    <a:solidFill>
                      <a:srgbClr val="244061"/>
                    </a:solidFill>
                    <a:latin typeface="Times New Roman" pitchFamily="34" charset="0"/>
                    <a:ea typeface="微软雅黑" pitchFamily="34" charset="-122"/>
                    <a:cs typeface="Times New Roman" pitchFamily="34" charset="-120"/>
                  </a:rPr>
                  <a:t>，增</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加</a:t>
                </a:r>
                <a:r>
                  <a:rPr lang="en-US" altLang="zh-CN" sz="1800" b="0" i="0" dirty="0">
                    <a:solidFill>
                      <a:srgbClr val="244061"/>
                    </a:solidFill>
                    <a:latin typeface="Times New Roman" pitchFamily="34" charset="0"/>
                    <a:ea typeface="微软雅黑" pitchFamily="34" charset="-122"/>
                    <a:cs typeface="Times New Roman" pitchFamily="34" charset="-120"/>
                  </a:rPr>
                  <a:t>（或减少）的量就是公差，其一般形式是</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𝑑</m:t>
                    </m:r>
                  </m:oMath>
                </a14:m>
                <a:r>
                  <a:rPr lang="en-US" altLang="zh-CN" sz="1800" b="0" i="0" dirty="0">
                    <a:solidFill>
                      <a:srgbClr val="244061"/>
                    </a:solidFill>
                    <a:latin typeface="Times New Roman" pitchFamily="34" charset="0"/>
                    <a:ea typeface="微软雅黑" pitchFamily="34" charset="-122"/>
                    <a:cs typeface="Times New Roman" pitchFamily="34" charset="-120"/>
                  </a:rPr>
                  <a:t>（常数）.例如,银行储蓄，利息按单利计算，本金为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元</a:t>
                </a:r>
                <a:r>
                  <a:rPr lang="en-US" altLang="zh-CN" sz="1800" b="0" i="0" dirty="0">
                    <a:solidFill>
                      <a:srgbClr val="244061"/>
                    </a:solidFill>
                    <a:latin typeface="Times New Roman" pitchFamily="34" charset="0"/>
                    <a:ea typeface="微软雅黑" pitchFamily="34" charset="-122"/>
                    <a:cs typeface="Times New Roman" pitchFamily="34" charset="-120"/>
                  </a:rPr>
                  <a:t>，每期利率为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𝑟</m:t>
                    </m:r>
                  </m:oMath>
                </a14:m>
                <a:r>
                  <a:rPr lang="en-US" altLang="zh-CN" sz="1800" b="0" i="0" dirty="0">
                    <a:solidFill>
                      <a:srgbClr val="244061"/>
                    </a:solidFill>
                    <a:latin typeface="Times New Roman" pitchFamily="34" charset="0"/>
                    <a:ea typeface="微软雅黑" pitchFamily="34" charset="-122"/>
                    <a:cs typeface="Times New Roman" pitchFamily="34" charset="-120"/>
                  </a:rPr>
                  <a:t>，存期为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，则本利和</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𝑥𝑟</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元.</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2）按单利分期付款的数学模型是等差数列，解决该类问题的关键是弄清楚：①</a:t>
                </a:r>
                <a:r>
                  <a:rPr lang="en-US" altLang="zh-CN" sz="1800" b="0" i="0">
                    <a:solidFill>
                      <a:srgbClr val="244061"/>
                    </a:solidFill>
                    <a:latin typeface="Times New Roman" pitchFamily="34" charset="0"/>
                    <a:ea typeface="微软雅黑" pitchFamily="34" charset="-122"/>
                    <a:cs typeface="Times New Roman" pitchFamily="34" charset="-120"/>
                  </a:rPr>
                  <a:t>规定多少时间内付清全部款额；</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②</a:t>
                </a:r>
                <a:r>
                  <a:rPr lang="en-US" altLang="zh-CN" sz="1800" b="0" i="0" dirty="0">
                    <a:solidFill>
                      <a:srgbClr val="244061"/>
                    </a:solidFill>
                    <a:latin typeface="Times New Roman" pitchFamily="34" charset="0"/>
                    <a:ea typeface="微软雅黑" pitchFamily="34" charset="-122"/>
                    <a:cs typeface="Times New Roman" pitchFamily="34" charset="-120"/>
                  </a:rPr>
                  <a:t>在规</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定</a:t>
                </a:r>
                <a:r>
                  <a:rPr lang="en-US" altLang="zh-CN" sz="1800" b="0" i="0">
                    <a:solidFill>
                      <a:srgbClr val="244061"/>
                    </a:solidFill>
                    <a:latin typeface="Times New Roman" pitchFamily="34" charset="0"/>
                    <a:ea typeface="微软雅黑" pitchFamily="34" charset="-122"/>
                    <a:cs typeface="Times New Roman" pitchFamily="34" charset="-120"/>
                  </a:rPr>
                  <a:t>的时间内分几期付款</a:t>
                </a:r>
                <a:r>
                  <a:rPr lang="en-US" altLang="zh-CN" sz="1800" b="0" i="0" dirty="0">
                    <a:solidFill>
                      <a:srgbClr val="244061"/>
                    </a:solidFill>
                    <a:latin typeface="Times New Roman" pitchFamily="34" charset="0"/>
                    <a:ea typeface="微软雅黑" pitchFamily="34" charset="-122"/>
                    <a:cs typeface="Times New Roman" pitchFamily="34" charset="-120"/>
                  </a:rPr>
                  <a:t>，并且规定每期所付款额相同；③规定多长时间段内结算一次利息</a:t>
                </a:r>
                <a:r>
                  <a:rPr lang="en-US" altLang="zh-CN" sz="1800" b="0" i="0">
                    <a:solidFill>
                      <a:srgbClr val="244061"/>
                    </a:solidFill>
                    <a:latin typeface="Times New Roman" pitchFamily="34" charset="0"/>
                    <a:ea typeface="微软雅黑" pitchFamily="34" charset="-122"/>
                    <a:cs typeface="Times New Roman" pitchFamily="34" charset="-120"/>
                  </a:rPr>
                  <a:t>，并且在规定时间段</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内利息的计算公式</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O_7_EX.30_1#2ef3827f3?vcp=1&amp;vop=1&amp;pid=001561631&amp;color=36,64,97&amp;vtp=1&amp;bt=1&amp;bbb=1&amp;hb=1"/>
              <p:cNvSpPr>
                <a:spLocks noRot="1" noChangeAspect="1" noMove="1" noResize="1" noEditPoints="1" noAdjustHandles="1" noChangeArrowheads="1" noChangeShapeType="1" noTextEdit="1"/>
              </p:cNvSpPr>
              <p:nvPr/>
            </p:nvSpPr>
            <p:spPr>
              <a:xfrm>
                <a:off x="539496" y="2106122"/>
                <a:ext cx="11109960" cy="2868740"/>
              </a:xfrm>
              <a:prstGeom prst="rect">
                <a:avLst/>
              </a:prstGeom>
              <a:blipFill>
                <a:blip r:embed="rId3"/>
                <a:stretch>
                  <a:fillRect l="-1317" r="-3293" b="-488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0&amp;si=20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31_1#07479716b?vcp=1&amp;vop=1&amp;pid=001561631&amp;color=36,64,97&amp;vtp=1&amp;bt=1&amp;bbb=1&amp;hb=1"/>
              <p:cNvSpPr/>
              <p:nvPr/>
            </p:nvSpPr>
            <p:spPr>
              <a:xfrm>
                <a:off x="539496" y="2453436"/>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2-1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教育储蓄是一种零存整取的定期储蓄.某同学依教育储蓄的方式从2013年11月1日开始，每月按时存入250</a:t>
                </a:r>
                <a:r>
                  <a:rPr lang="en-US" altLang="zh-CN" sz="1800" b="0" i="0">
                    <a:solidFill>
                      <a:srgbClr val="244061"/>
                    </a:solidFill>
                    <a:latin typeface="Times New Roman" pitchFamily="34" charset="0"/>
                    <a:ea typeface="微软雅黑" pitchFamily="34" charset="-122"/>
                    <a:cs typeface="Times New Roman" pitchFamily="34" charset="-120"/>
                  </a:rPr>
                  <a:t>元，</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连续存</a:t>
                </a:r>
                <a:r>
                  <a:rPr lang="en-US" altLang="zh-CN" b="0" i="0" dirty="0">
                    <a:solidFill>
                      <a:srgbClr val="244061"/>
                    </a:solidFill>
                    <a:latin typeface="Times New Roman" pitchFamily="34" charset="0"/>
                    <a:ea typeface="微软雅黑" pitchFamily="34" charset="-122"/>
                    <a:cs typeface="Times New Roman" pitchFamily="34" charset="-120"/>
                  </a:rPr>
                  <a:t>6年，月利率为</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0.3%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,到期一次可支取本利和共多少元？</a:t>
                </a:r>
                <a:endParaRPr lang="en-US" altLang="zh-CN" dirty="0"/>
              </a:p>
            </p:txBody>
          </p:sp>
        </mc:Choice>
        <mc:Fallback xmlns="">
          <p:sp>
            <p:nvSpPr>
              <p:cNvPr id="2" name="QO_7_BD.31_1#07479716b?vcp=1&amp;vop=1&amp;pid=001561631&amp;color=36,64,97&amp;vtp=1&amp;bt=1&amp;bbb=1&amp;hb=1"/>
              <p:cNvSpPr>
                <a:spLocks noRot="1" noChangeAspect="1" noMove="1" noResize="1" noEditPoints="1" noAdjustHandles="1" noChangeArrowheads="1" noChangeShapeType="1" noTextEdit="1"/>
              </p:cNvSpPr>
              <p:nvPr/>
            </p:nvSpPr>
            <p:spPr>
              <a:xfrm>
                <a:off x="539496" y="2453436"/>
                <a:ext cx="11109960" cy="773240"/>
              </a:xfrm>
              <a:prstGeom prst="rect">
                <a:avLst/>
              </a:prstGeom>
              <a:blipFill>
                <a:blip r:embed="rId3"/>
                <a:stretch>
                  <a:fillRect l="-1317" r="-2360"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32_1#07479716b?vcp=1&amp;vop=1&amp;pid=001561631&amp;color=36,64,97&amp;vtp=1&amp;bbb=1"/>
              <p:cNvSpPr/>
              <p:nvPr/>
            </p:nvSpPr>
            <p:spPr>
              <a:xfrm>
                <a:off x="539496" y="3231565"/>
                <a:ext cx="11109960" cy="1189355"/>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【解】根据题意，到期一次可支取本利和为</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250×(72+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72×73</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×0.3%)=19</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971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（元）,</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以到期一次可支取本利和共为</a:t>
                </a:r>
                <a:r>
                  <a:rPr lang="en-US" altLang="zh-CN" sz="1800" b="0" i="0" dirty="0">
                    <a:solidFill>
                      <a:srgbClr val="6565FF"/>
                    </a:solidFill>
                    <a:latin typeface="Times New Roman" pitchFamily="34" charset="0"/>
                    <a:ea typeface="微软雅黑" pitchFamily="34" charset="-122"/>
                    <a:cs typeface="Times New Roman" pitchFamily="34" charset="-120"/>
                  </a:rPr>
                  <a:t>19</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971元.</a:t>
                </a:r>
                <a:endParaRPr lang="en-US" altLang="zh-CN" sz="1800" dirty="0"/>
              </a:p>
            </p:txBody>
          </p:sp>
        </mc:Choice>
        <mc:Fallback xmlns="">
          <p:sp>
            <p:nvSpPr>
              <p:cNvPr id="3" name="QO_7_AN.32_1#07479716b?vcp=1&amp;vop=1&amp;pid=001561631&amp;color=36,64,97&amp;vtp=1&amp;bbb=1"/>
              <p:cNvSpPr>
                <a:spLocks noRot="1" noChangeAspect="1" noMove="1" noResize="1" noEditPoints="1" noAdjustHandles="1" noChangeArrowheads="1" noChangeShapeType="1" noTextEdit="1"/>
              </p:cNvSpPr>
              <p:nvPr/>
            </p:nvSpPr>
            <p:spPr>
              <a:xfrm>
                <a:off x="539496" y="3231565"/>
                <a:ext cx="11109960" cy="1189355"/>
              </a:xfrm>
              <a:prstGeom prst="rect">
                <a:avLst/>
              </a:prstGeom>
              <a:blipFill>
                <a:blip r:embed="rId4"/>
                <a:stretch>
                  <a:fillRect l="-1317" b="-1230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1&amp;si=21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33_1#89fe2c6bf?vcp=1&amp;vop=1&amp;pid=001561631&amp;color=36,64,97&amp;vtp=1&amp;bt=1&amp;bbb=1&amp;hb=1"/>
              <p:cNvSpPr/>
              <p:nvPr/>
            </p:nvSpPr>
            <p:spPr>
              <a:xfrm>
                <a:off x="539496" y="828000"/>
                <a:ext cx="11109960" cy="1062355"/>
              </a:xfrm>
              <a:prstGeom prst="rect">
                <a:avLst/>
              </a:prstGeom>
              <a:noFill/>
              <a:ln/>
            </p:spPr>
            <p:txBody>
              <a:bodyPr wrap="none" lIns="0" tIns="0" rIns="0" bIns="0" rtlCol="0" anchor="t"/>
              <a:lstStyle/>
              <a:p>
                <a:pPr algn="l" latinLnBrk="1">
                  <a:lnSpc>
                    <a:spcPts val="2900"/>
                  </a:lnSpc>
                </a:pPr>
                <a:r>
                  <a:rPr lang="en-US" altLang="zh-CN" sz="1800" b="1" i="0" dirty="0">
                    <a:solidFill>
                      <a:srgbClr val="244061"/>
                    </a:solidFill>
                    <a:latin typeface="Times New Roman" pitchFamily="34" charset="0"/>
                    <a:ea typeface="微软雅黑" pitchFamily="34" charset="-122"/>
                    <a:cs typeface="Times New Roman" pitchFamily="34" charset="-120"/>
                  </a:rPr>
                  <a:t>2-2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用分期付款购买价格为25万元的住房一套，如果购买时先付5万元，以后每年付2万元加上欠款利息</a:t>
                </a:r>
                <a:r>
                  <a:rPr lang="en-US" altLang="zh-CN" sz="1800" b="0" i="0">
                    <a:solidFill>
                      <a:srgbClr val="244061"/>
                    </a:solidFill>
                    <a:latin typeface="Times New Roman" pitchFamily="34" charset="0"/>
                    <a:ea typeface="微软雅黑" pitchFamily="34" charset="-122"/>
                    <a:cs typeface="Times New Roman" pitchFamily="34" charset="-120"/>
                  </a:rPr>
                  <a:t>.签订购</a:t>
                </a:r>
              </a:p>
              <a:p>
                <a:pPr latinLnBrk="1">
                  <a:lnSpc>
                    <a:spcPts val="2900"/>
                  </a:lnSpc>
                </a:pPr>
                <a:r>
                  <a:rPr lang="en-US" altLang="zh-CN" sz="1800" b="0" i="0">
                    <a:solidFill>
                      <a:srgbClr val="244061"/>
                    </a:solidFill>
                    <a:latin typeface="Times New Roman" pitchFamily="34" charset="0"/>
                    <a:ea typeface="微软雅黑" pitchFamily="34" charset="-122"/>
                    <a:cs typeface="Times New Roman" pitchFamily="34" charset="-120"/>
                  </a:rPr>
                  <a:t>房合同后</a:t>
                </a:r>
                <a:r>
                  <a:rPr lang="en-US" altLang="zh-CN" sz="1800" b="0" i="0" dirty="0">
                    <a:solidFill>
                      <a:srgbClr val="244061"/>
                    </a:solidFill>
                    <a:latin typeface="Times New Roman" pitchFamily="34" charset="0"/>
                    <a:ea typeface="微软雅黑" pitchFamily="34" charset="-122"/>
                    <a:cs typeface="Times New Roman" pitchFamily="34" charset="-120"/>
                  </a:rPr>
                  <a:t>1年付款一次，再过1年又付款一次，直到还完为止.商定年利率为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，则第5年应付多少元</a:t>
                </a:r>
                <a:r>
                  <a:rPr lang="en-US" altLang="zh-CN" sz="1800" b="0" i="0">
                    <a:solidFill>
                      <a:srgbClr val="244061"/>
                    </a:solidFill>
                    <a:latin typeface="Times New Roman" pitchFamily="34" charset="0"/>
                    <a:ea typeface="微软雅黑" pitchFamily="34" charset="-122"/>
                    <a:cs typeface="Times New Roman" pitchFamily="34" charset="-120"/>
                  </a:rPr>
                  <a:t>？购房款</a:t>
                </a:r>
              </a:p>
              <a:p>
                <a:pPr latinLnBrk="1">
                  <a:lnSpc>
                    <a:spcPts val="2800"/>
                  </a:lnSpc>
                </a:pPr>
                <a:r>
                  <a:rPr lang="en-US" altLang="zh-CN" b="0" i="0">
                    <a:solidFill>
                      <a:srgbClr val="244061"/>
                    </a:solidFill>
                    <a:latin typeface="Times New Roman" pitchFamily="34" charset="0"/>
                    <a:ea typeface="微软雅黑" pitchFamily="34" charset="-122"/>
                    <a:cs typeface="Times New Roman" pitchFamily="34" charset="-120"/>
                  </a:rPr>
                  <a:t>全部付清后实际共付多少元</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O_7_BD.33_1#89fe2c6bf?vcp=1&amp;vop=1&amp;pid=001561631&amp;color=36,64,97&amp;vtp=1&amp;bt=1&amp;bbb=1&amp;hb=1"/>
              <p:cNvSpPr>
                <a:spLocks noRot="1" noChangeAspect="1" noMove="1" noResize="1" noEditPoints="1" noAdjustHandles="1" noChangeArrowheads="1" noChangeShapeType="1" noTextEdit="1"/>
              </p:cNvSpPr>
              <p:nvPr/>
            </p:nvSpPr>
            <p:spPr>
              <a:xfrm>
                <a:off x="539496" y="828000"/>
                <a:ext cx="11109960" cy="1062355"/>
              </a:xfrm>
              <a:prstGeom prst="rect">
                <a:avLst/>
              </a:prstGeom>
              <a:blipFill>
                <a:blip r:embed="rId3"/>
                <a:stretch>
                  <a:fillRect l="-1317" t="-2299" r="-384" b="-1321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34_1#89fe2c6bf?vcp=1&amp;vop=1&amp;pid=001561631&amp;color=36,64,97&amp;vtp=1&amp;bbb=1"/>
              <p:cNvSpPr/>
              <p:nvPr/>
            </p:nvSpPr>
            <p:spPr>
              <a:xfrm>
                <a:off x="539496" y="1891118"/>
                <a:ext cx="11109960" cy="4249865"/>
              </a:xfrm>
              <a:prstGeom prst="rect">
                <a:avLst/>
              </a:prstGeom>
              <a:noFill/>
              <a:ln/>
            </p:spPr>
            <p:txBody>
              <a:bodyPr wrap="none" lIns="0" tIns="0" rIns="0" bIns="0" rtlCol="0" anchor="t"/>
              <a:lstStyle/>
              <a:p>
                <a:pPr algn="l" latinLnBrk="1">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【解】购买时先付5万元，余款20万元.按题意分10次还清，每次付款数组成数列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9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=2+(25−5)×10%=4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（万元）；</a:t>
                </a:r>
                <a:endParaRPr lang="en-US" altLang="zh-CN" sz="1800" dirty="0"/>
              </a:p>
              <a:p>
                <a:pPr latinLnBrk="1">
                  <a:lnSpc>
                    <a:spcPts val="29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=2+(25−5−2)×10%=3.8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（万元）；</a:t>
                </a:r>
                <a:endParaRPr lang="en-US" altLang="zh-CN" sz="1800" dirty="0"/>
              </a:p>
              <a:p>
                <a:pPr latinLnBrk="1">
                  <a:lnSpc>
                    <a:spcPts val="29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=2+(25−5−2×2)×10%=3.6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（万元）；</a:t>
                </a:r>
                <a:endParaRPr lang="en-US" altLang="zh-CN" sz="1800" dirty="0"/>
              </a:p>
              <a:p>
                <a:pPr latinLnBrk="1">
                  <a:lnSpc>
                    <a:spcPts val="2900"/>
                  </a:lnSpc>
                </a:pPr>
                <a:r>
                  <a:rPr lang="en-US" altLang="zh-CN" b="0" i="0">
                    <a:solidFill>
                      <a:srgbClr val="6565FF"/>
                    </a:solidFill>
                    <a:latin typeface="SimSun" panose="02010600030101010101" pitchFamily="2" charset="-122"/>
                    <a:ea typeface="微软雅黑" pitchFamily="34" charset="-122"/>
                    <a:cs typeface="Times New Roman" pitchFamily="34" charset="-120"/>
                  </a:rPr>
                  <a:t>…</a:t>
                </a:r>
                <a:r>
                  <a:rPr lang="en-US" altLang="zh-CN" sz="1800" b="0" i="0">
                    <a:solidFill>
                      <a:srgbClr val="6565FF"/>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latinLnBrk="1">
                  <a:lnSpc>
                    <a:spcPts val="41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=2+[25−5−(</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−1)⋅2]×10%=4−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（万元）.</a:t>
                </a:r>
                <a:endParaRPr lang="en-US" altLang="zh-CN" sz="1800" dirty="0"/>
              </a:p>
              <a:p>
                <a:pPr latinLnBrk="1">
                  <a:lnSpc>
                    <a:spcPts val="41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此数列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是首项为4，公差为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的等差数列，</a:t>
                </a:r>
                <a:endParaRPr lang="en-US" altLang="zh-CN" sz="1800" dirty="0"/>
              </a:p>
              <a:p>
                <a:pPr latinLnBrk="1">
                  <a:lnSpc>
                    <a:spcPts val="42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r>
                      <a:rPr lang="en-US" altLang="zh-CN" sz="1800" b="0" i="0">
                        <a:solidFill>
                          <a:srgbClr val="6565FF"/>
                        </a:solidFill>
                        <a:latin typeface="Cambria Math" pitchFamily="34" charset="0"/>
                        <a:ea typeface="Cambria Math" pitchFamily="34" charset="-122"/>
                        <a:cs typeface="Cambria Math" pitchFamily="34" charset="-120"/>
                      </a:rPr>
                      <m:t>=4−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5−1</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=3.2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（万元），</a:t>
                </a:r>
                <a:endParaRPr lang="en-US" altLang="zh-CN" sz="1800" dirty="0"/>
              </a:p>
              <a:p>
                <a:pPr latinLnBrk="1">
                  <a:lnSpc>
                    <a:spcPts val="40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10</m:t>
                        </m:r>
                      </m:sub>
                    </m:sSub>
                    <m:r>
                      <a:rPr lang="en-US" altLang="zh-CN" sz="1800" b="0" i="0">
                        <a:solidFill>
                          <a:srgbClr val="6565FF"/>
                        </a:solidFill>
                        <a:latin typeface="Cambria Math" pitchFamily="34" charset="0"/>
                        <a:ea typeface="Cambria Math" pitchFamily="34" charset="-122"/>
                        <a:cs typeface="Cambria Math" pitchFamily="34" charset="-120"/>
                      </a:rPr>
                      <m:t>=10×4+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10×(10−1)×(−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=31</m:t>
                    </m:r>
                  </m:oMath>
                </a14:m>
                <a:r>
                  <a:rPr lang="en-US" altLang="zh-CN" sz="1800" b="0" i="0" dirty="0">
                    <a:solidFill>
                      <a:srgbClr val="6565FF"/>
                    </a:solidFill>
                    <a:latin typeface="Times New Roman" pitchFamily="34" charset="0"/>
                    <a:ea typeface="微软雅黑" pitchFamily="34" charset="-122"/>
                    <a:cs typeface="Times New Roman" pitchFamily="34" charset="-120"/>
                  </a:rPr>
                  <a:t>（万元）.所以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31+5=36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（万元）.</a:t>
                </a:r>
                <a:endParaRPr lang="en-US" altLang="zh-CN" sz="1800" dirty="0"/>
              </a:p>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此第</a:t>
                </a:r>
                <a:r>
                  <a:rPr lang="en-US" altLang="zh-CN" sz="1800" b="0" i="0" dirty="0">
                    <a:solidFill>
                      <a:srgbClr val="6565FF"/>
                    </a:solidFill>
                    <a:latin typeface="Times New Roman" pitchFamily="34" charset="0"/>
                    <a:ea typeface="微软雅黑" pitchFamily="34" charset="-122"/>
                    <a:cs typeface="Times New Roman" pitchFamily="34" charset="-120"/>
                  </a:rPr>
                  <a:t>5年应付3.2万元，购房款全部付清后实际共付36万元.</a:t>
                </a:r>
                <a:endParaRPr lang="en-US" altLang="zh-CN" sz="1800" dirty="0"/>
              </a:p>
            </p:txBody>
          </p:sp>
        </mc:Choice>
        <mc:Fallback xmlns="">
          <p:sp>
            <p:nvSpPr>
              <p:cNvPr id="3" name="QO_7_AN.34_1#89fe2c6bf?vcp=1&amp;vop=1&amp;pid=001561631&amp;color=36,64,97&amp;vtp=1&amp;bbb=1"/>
              <p:cNvSpPr>
                <a:spLocks noRot="1" noChangeAspect="1" noMove="1" noResize="1" noEditPoints="1" noAdjustHandles="1" noChangeArrowheads="1" noChangeShapeType="1" noTextEdit="1"/>
              </p:cNvSpPr>
              <p:nvPr/>
            </p:nvSpPr>
            <p:spPr>
              <a:xfrm>
                <a:off x="539496" y="1891118"/>
                <a:ext cx="11109960" cy="4249865"/>
              </a:xfrm>
              <a:prstGeom prst="rect">
                <a:avLst/>
              </a:prstGeom>
              <a:blipFill>
                <a:blip r:embed="rId4"/>
                <a:stretch>
                  <a:fillRect l="-1317" t="-574" b="-344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anim calcmode="lin" valueType="num">
                                      <p:cBhvr>
                                        <p:cTn id="4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500"/>
                                        <p:tgtEl>
                                          <p:spTgt spid="3">
                                            <p:txEl>
                                              <p:pRg st="8" end="8"/>
                                            </p:txEl>
                                          </p:spTgt>
                                        </p:tgtEl>
                                      </p:cBhvr>
                                    </p:animEffect>
                                    <p:anim calcmode="lin" valueType="num">
                                      <p:cBhvr>
                                        <p:cTn id="5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3">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fade">
                                      <p:cBhvr>
                                        <p:cTn id="57" dur="500"/>
                                        <p:tgtEl>
                                          <p:spTgt spid="3">
                                            <p:txEl>
                                              <p:pRg st="9" end="9"/>
                                            </p:txEl>
                                          </p:spTgt>
                                        </p:tgtEl>
                                      </p:cBhvr>
                                    </p:animEffect>
                                    <p:anim calcmode="lin" valueType="num">
                                      <p:cBhvr>
                                        <p:cTn id="58"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2&amp;si=22checked= 1 &amp; amp; version = 1.0.5checked=1&amp;version=1.0.5">
    <p:spTree>
      <p:nvGrpSpPr>
        <p:cNvPr id="1" name=""/>
        <p:cNvGrpSpPr/>
        <p:nvPr/>
      </p:nvGrpSpPr>
      <p:grpSpPr>
        <a:xfrm>
          <a:off x="0" y="0"/>
          <a:ext cx="0" cy="0"/>
          <a:chOff x="0" y="0"/>
          <a:chExt cx="0" cy="0"/>
        </a:xfrm>
      </p:grpSpPr>
      <p:sp>
        <p:nvSpPr>
          <p:cNvPr id="2" name="C_6_BD#1cd298bec?vcp=1&amp;pid=1abe3dc24&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题型3</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等比数列模型的实际应用</a:t>
            </a:r>
            <a:endParaRPr lang="en-US" altLang="zh-CN" sz="2200" dirty="0"/>
          </a:p>
        </p:txBody>
      </p:sp>
      <mc:AlternateContent xmlns:mc="http://schemas.openxmlformats.org/markup-compatibility/2006" xmlns:a14="http://schemas.microsoft.com/office/drawing/2010/main">
        <mc:Choice Requires="a14">
          <p:sp>
            <p:nvSpPr>
              <p:cNvPr id="3" name="QO_7_BD.35_1#48b450b76?vcp=1&amp;vop=1&amp;pid=1cd298bec&amp;color=36,64,97&amp;vtp=1&amp;bbb=1&amp;hb=1"/>
              <p:cNvSpPr/>
              <p:nvPr/>
            </p:nvSpPr>
            <p:spPr>
              <a:xfrm>
                <a:off x="539496" y="1318332"/>
                <a:ext cx="11109960" cy="1191959"/>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某大学教授年初向银行贷款20万元用于购房，银行贷款的年利率为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，按复利计算</a:t>
                </a:r>
                <a:r>
                  <a:rPr lang="en-US" altLang="zh-CN" sz="1800" b="0" i="0">
                    <a:solidFill>
                      <a:srgbClr val="244061"/>
                    </a:solidFill>
                    <a:latin typeface="Times New Roman" pitchFamily="34" charset="0"/>
                    <a:ea typeface="微软雅黑" pitchFamily="34" charset="-122"/>
                    <a:cs typeface="Times New Roman" pitchFamily="34" charset="-120"/>
                  </a:rPr>
                  <a:t>（即本年的利息计入</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次年的本金生息</a:t>
                </a:r>
                <a:r>
                  <a:rPr lang="en-US" altLang="zh-CN" sz="1800" b="0" i="0" dirty="0">
                    <a:solidFill>
                      <a:srgbClr val="244061"/>
                    </a:solidFill>
                    <a:latin typeface="Times New Roman" pitchFamily="34" charset="0"/>
                    <a:ea typeface="微软雅黑" pitchFamily="34" charset="-122"/>
                    <a:cs typeface="Times New Roman" pitchFamily="34" charset="-120"/>
                  </a:rPr>
                  <a:t>）.若这笔款要分10次等额还清，每年年初还一次，并且在贷款后次年年初开始还款</a:t>
                </a:r>
                <a:r>
                  <a:rPr lang="en-US" altLang="zh-CN" sz="1800" b="0" i="0">
                    <a:solidFill>
                      <a:srgbClr val="244061"/>
                    </a:solidFill>
                    <a:latin typeface="Times New Roman" pitchFamily="34" charset="0"/>
                    <a:ea typeface="微软雅黑" pitchFamily="34" charset="-122"/>
                    <a:cs typeface="Times New Roman" pitchFamily="34" charset="-120"/>
                  </a:rPr>
                  <a:t>.每年大约应</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还多少万元</a:t>
                </a:r>
                <a:r>
                  <a:rPr lang="en-US" altLang="zh-CN" b="0" i="0" dirty="0">
                    <a:solidFill>
                      <a:srgbClr val="244061"/>
                    </a:solidFill>
                    <a:latin typeface="Times New Roman" pitchFamily="34" charset="0"/>
                    <a:ea typeface="微软雅黑" pitchFamily="34" charset="-122"/>
                    <a:cs typeface="Times New Roman" pitchFamily="34" charset="-120"/>
                  </a:rPr>
                  <a:t>？（参考数据：</a:t>
                </a:r>
                <a14:m>
                  <m:oMath xmlns:m="http://schemas.openxmlformats.org/officeDocument/2006/math">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1.1</m:t>
                        </m:r>
                      </m:e>
                      <m:sup>
                        <m:r>
                          <a:rPr lang="en-US" altLang="zh-CN" b="0" i="0">
                            <a:solidFill>
                              <a:srgbClr val="244061"/>
                            </a:solidFill>
                            <a:latin typeface="Cambria Math" pitchFamily="34" charset="0"/>
                            <a:ea typeface="Cambria Math" pitchFamily="34" charset="-122"/>
                            <a:cs typeface="Cambria Math" pitchFamily="34" charset="-120"/>
                          </a:rPr>
                          <m:t>10</m:t>
                        </m:r>
                      </m:sup>
                    </m:sSup>
                    <m:r>
                      <a:rPr lang="en-US" altLang="zh-CN" b="0" i="0">
                        <a:solidFill>
                          <a:srgbClr val="244061"/>
                        </a:solidFill>
                        <a:latin typeface="Cambria Math" pitchFamily="34" charset="0"/>
                        <a:ea typeface="Cambria Math" pitchFamily="34" charset="-122"/>
                        <a:cs typeface="Cambria Math" pitchFamily="34" charset="-120"/>
                      </a:rPr>
                      <m:t>≈2.594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7_BD.35_1#48b450b76?vcp=1&amp;vop=1&amp;pid=1cd298bec&amp;color=36,64,97&amp;vtp=1&amp;bbb=1&amp;hb=1"/>
              <p:cNvSpPr>
                <a:spLocks noRot="1" noChangeAspect="1" noMove="1" noResize="1" noEditPoints="1" noAdjustHandles="1" noChangeArrowheads="1" noChangeShapeType="1" noTextEdit="1"/>
              </p:cNvSpPr>
              <p:nvPr/>
            </p:nvSpPr>
            <p:spPr>
              <a:xfrm>
                <a:off x="539496" y="1318332"/>
                <a:ext cx="11109960" cy="1191959"/>
              </a:xfrm>
              <a:prstGeom prst="rect">
                <a:avLst/>
              </a:prstGeom>
              <a:blipFill>
                <a:blip r:embed="rId3"/>
                <a:stretch>
                  <a:fillRect l="-1317" r="-1262" b="-1173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36_1#48b450b76?vcp=1&amp;vop=1&amp;pid=1cd298bec&amp;color=36,64,97&amp;vtp=1&amp;bbb=1"/>
              <p:cNvSpPr/>
              <p:nvPr/>
            </p:nvSpPr>
            <p:spPr>
              <a:xfrm>
                <a:off x="539496" y="2517481"/>
                <a:ext cx="11109960" cy="3392678"/>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【解】设每年还款</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万元，需10年还清，那么各年还款利息情况如下：</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第</a:t>
                </a:r>
                <a:r>
                  <a:rPr lang="en-US" altLang="zh-CN" sz="1800" b="0" i="0" dirty="0">
                    <a:solidFill>
                      <a:srgbClr val="6565FF"/>
                    </a:solidFill>
                    <a:latin typeface="Times New Roman" pitchFamily="34" charset="0"/>
                    <a:ea typeface="微软雅黑" pitchFamily="34" charset="-122"/>
                    <a:cs typeface="Times New Roman" pitchFamily="34" charset="-120"/>
                  </a:rPr>
                  <a:t>10年付款</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万元，这次还款后欠款全部还清；</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第</a:t>
                </a:r>
                <a:r>
                  <a:rPr lang="en-US" altLang="zh-CN" sz="1800" b="0" i="0" dirty="0">
                    <a:solidFill>
                      <a:srgbClr val="6565FF"/>
                    </a:solidFill>
                    <a:latin typeface="Times New Roman" pitchFamily="34" charset="0"/>
                    <a:ea typeface="微软雅黑" pitchFamily="34" charset="-122"/>
                    <a:cs typeface="Times New Roman" pitchFamily="34" charset="-120"/>
                  </a:rPr>
                  <a:t>9年付款</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万元，过1年欠款全部还清时，所付款连同利息之和为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万元；</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第</a:t>
                </a:r>
                <a:r>
                  <a:rPr lang="en-US" altLang="zh-CN" sz="1800" b="0" i="0" dirty="0">
                    <a:solidFill>
                      <a:srgbClr val="6565FF"/>
                    </a:solidFill>
                    <a:latin typeface="Times New Roman" pitchFamily="34" charset="0"/>
                    <a:ea typeface="微软雅黑" pitchFamily="34" charset="-122"/>
                    <a:cs typeface="Times New Roman" pitchFamily="34" charset="-120"/>
                  </a:rPr>
                  <a:t>8年付款</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万元，过2年欠款全部还清时，所付款连同利息之和为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(1+10%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万元；</a:t>
                </a:r>
                <a:endParaRPr lang="en-US" altLang="zh-CN" sz="1800" dirty="0"/>
              </a:p>
              <a:p>
                <a:pPr latinLnBrk="1">
                  <a:lnSpc>
                    <a:spcPts val="3300"/>
                  </a:lnSpc>
                </a:pPr>
                <a:r>
                  <a:rPr lang="en-US" altLang="zh-CN" b="0" i="0">
                    <a:solidFill>
                      <a:srgbClr val="6565FF"/>
                    </a:solidFill>
                    <a:latin typeface="SimSun" panose="02010600030101010101" pitchFamily="2" charset="-122"/>
                    <a:ea typeface="微软雅黑" pitchFamily="34" charset="-122"/>
                    <a:cs typeface="Times New Roman" pitchFamily="34" charset="-120"/>
                  </a:rPr>
                  <a:t>…</a:t>
                </a:r>
                <a:r>
                  <a:rPr lang="en-US" altLang="zh-CN" sz="1800" b="0" i="0">
                    <a:solidFill>
                      <a:srgbClr val="6565FF"/>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第</a:t>
                </a:r>
                <a:r>
                  <a:rPr lang="en-US" altLang="zh-CN" sz="1800" b="0" i="0" dirty="0">
                    <a:solidFill>
                      <a:srgbClr val="6565FF"/>
                    </a:solidFill>
                    <a:latin typeface="Times New Roman" pitchFamily="34" charset="0"/>
                    <a:ea typeface="微软雅黑" pitchFamily="34" charset="-122"/>
                    <a:cs typeface="Times New Roman" pitchFamily="34" charset="-120"/>
                  </a:rPr>
                  <a:t>1年付款</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万元，过9年欠款全部还清时，所付款连同利息之和为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(1+10%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9</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万元.</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依</a:t>
                </a:r>
                <a:r>
                  <a:rPr lang="en-US" altLang="zh-CN" sz="1800" b="0" i="0">
                    <a:solidFill>
                      <a:srgbClr val="6565FF"/>
                    </a:solidFill>
                    <a:latin typeface="Times New Roman" pitchFamily="34" charset="0"/>
                    <a:ea typeface="微软雅黑" pitchFamily="34" charset="-122"/>
                    <a:cs typeface="Times New Roman" pitchFamily="34" charset="-120"/>
                  </a:rPr>
                  <a:t>题意得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(1+10%)+</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(1+10%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(1+10%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9</m:t>
                        </m:r>
                      </m:sup>
                    </m:sSup>
                    <m:r>
                      <a:rPr lang="en-US" altLang="zh-CN" sz="1800" b="0" i="0">
                        <a:solidFill>
                          <a:srgbClr val="6565FF"/>
                        </a:solidFill>
                        <a:latin typeface="Cambria Math" pitchFamily="34" charset="0"/>
                        <a:ea typeface="Cambria Math" pitchFamily="34" charset="-122"/>
                        <a:cs typeface="Cambria Math" pitchFamily="34" charset="-120"/>
                      </a:rPr>
                      <m:t>=20(1+10%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10</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r>
                  <a:rPr lang="en-US" altLang="zh-CN" b="0" i="0">
                    <a:solidFill>
                      <a:srgbClr val="6565FF"/>
                    </a:solidFill>
                    <a:latin typeface="Times New Roman" pitchFamily="34" charset="0"/>
                    <a:ea typeface="微软雅黑" pitchFamily="34" charset="-122"/>
                    <a:cs typeface="Times New Roman" pitchFamily="34" charset="-120"/>
                  </a:rPr>
                  <a:t>解</a:t>
                </a:r>
                <a:r>
                  <a:rPr lang="en-US" altLang="zh-CN" sz="1800" b="0" i="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1.1</m:t>
                            </m:r>
                          </m:e>
                          <m:sup>
                            <m:r>
                              <a:rPr lang="en-US" altLang="zh-CN" sz="1800" b="0" i="0">
                                <a:solidFill>
                                  <a:srgbClr val="6565FF"/>
                                </a:solidFill>
                                <a:latin typeface="Cambria Math" pitchFamily="34" charset="0"/>
                                <a:ea typeface="Cambria Math" pitchFamily="34" charset="-122"/>
                                <a:cs typeface="Cambria Math" pitchFamily="34" charset="-120"/>
                              </a:rPr>
                              <m:t>10</m:t>
                            </m:r>
                          </m:sup>
                        </m:sSup>
                        <m:r>
                          <a:rPr lang="en-US" altLang="zh-CN" sz="1800" b="0" i="0">
                            <a:solidFill>
                              <a:srgbClr val="6565FF"/>
                            </a:solidFill>
                            <a:latin typeface="Cambria Math" pitchFamily="34" charset="0"/>
                            <a:ea typeface="Cambria Math" pitchFamily="34" charset="-122"/>
                            <a:cs typeface="Cambria Math" pitchFamily="34" charset="-120"/>
                          </a:rPr>
                          <m:t>×0.1</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1.1</m:t>
                            </m:r>
                          </m:e>
                          <m:sup>
                            <m:r>
                              <a:rPr lang="en-US" altLang="zh-CN" sz="1800" b="0" i="0">
                                <a:solidFill>
                                  <a:srgbClr val="6565FF"/>
                                </a:solidFill>
                                <a:latin typeface="Cambria Math" pitchFamily="34" charset="0"/>
                                <a:ea typeface="Cambria Math" pitchFamily="34" charset="-122"/>
                                <a:cs typeface="Cambria Math" pitchFamily="34" charset="-120"/>
                              </a:rPr>
                              <m:t>10</m:t>
                            </m:r>
                          </m:sup>
                        </m:sSup>
                        <m:r>
                          <a:rPr lang="en-US" altLang="zh-CN" sz="1800" b="0" i="0">
                            <a:solidFill>
                              <a:srgbClr val="6565FF"/>
                            </a:solidFill>
                            <a:latin typeface="Cambria Math" pitchFamily="34" charset="0"/>
                            <a:ea typeface="Cambria Math" pitchFamily="34" charset="-122"/>
                            <a:cs typeface="Cambria Math" pitchFamily="34" charset="-120"/>
                          </a:rPr>
                          <m:t>−1</m:t>
                        </m:r>
                      </m:den>
                    </m:f>
                    <m:r>
                      <a:rPr lang="en-US" altLang="zh-CN" sz="1800" b="0" i="0">
                        <a:solidFill>
                          <a:srgbClr val="6565FF"/>
                        </a:solidFill>
                        <a:latin typeface="Cambria Math" pitchFamily="34" charset="0"/>
                        <a:ea typeface="Cambria Math" pitchFamily="34" charset="-122"/>
                        <a:cs typeface="Cambria Math" pitchFamily="34" charset="-120"/>
                      </a:rPr>
                      <m:t>≈3.255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，即每年大约应还3.255万元.</a:t>
                </a:r>
                <a:endParaRPr lang="en-US" altLang="zh-CN" sz="1800" dirty="0"/>
              </a:p>
            </p:txBody>
          </p:sp>
        </mc:Choice>
        <mc:Fallback xmlns="">
          <p:sp>
            <p:nvSpPr>
              <p:cNvPr id="4" name="QO_7_AN.36_1#48b450b76?vcp=1&amp;vop=1&amp;pid=1cd298bec&amp;color=36,64,97&amp;vtp=1&amp;bbb=1"/>
              <p:cNvSpPr>
                <a:spLocks noRot="1" noChangeAspect="1" noMove="1" noResize="1" noEditPoints="1" noAdjustHandles="1" noChangeArrowheads="1" noChangeShapeType="1" noTextEdit="1"/>
              </p:cNvSpPr>
              <p:nvPr/>
            </p:nvSpPr>
            <p:spPr>
              <a:xfrm>
                <a:off x="539496" y="2517481"/>
                <a:ext cx="11109960" cy="3392678"/>
              </a:xfrm>
              <a:prstGeom prst="rect">
                <a:avLst/>
              </a:prstGeom>
              <a:blipFill>
                <a:blip r:embed="rId4"/>
                <a:stretch>
                  <a:fillRect l="-1317" b="-233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Effect transition="in" filter="fade">
                                      <p:cBhvr>
                                        <p:cTn id="47" dur="500"/>
                                        <p:tgtEl>
                                          <p:spTgt spid="4">
                                            <p:txEl>
                                              <p:pRg st="7" end="7"/>
                                            </p:txEl>
                                          </p:spTgt>
                                        </p:tgtEl>
                                      </p:cBhvr>
                                    </p:animEffect>
                                    <p:anim calcmode="lin" valueType="num">
                                      <p:cBhvr>
                                        <p:cTn id="48"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3&amp;si=23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EX.37_1#48b450b76?vcp=1&amp;vop=1&amp;pid=1cd298bec&amp;color=36,64,97&amp;vtp=1&amp;bt=1&amp;bbb=1&amp;hb=1"/>
              <p:cNvSpPr/>
              <p:nvPr/>
            </p:nvSpPr>
            <p:spPr>
              <a:xfrm>
                <a:off x="539496" y="2509189"/>
                <a:ext cx="11109960" cy="20559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【方法总结】</a:t>
                </a:r>
                <a:r>
                  <a:rPr lang="en-US" altLang="zh-CN" sz="1800" b="0" i="0" dirty="0">
                    <a:solidFill>
                      <a:srgbClr val="244061"/>
                    </a:solidFill>
                    <a:latin typeface="Times New Roman" pitchFamily="34" charset="0"/>
                    <a:ea typeface="微软雅黑" pitchFamily="34" charset="-122"/>
                    <a:cs typeface="Times New Roman" pitchFamily="34" charset="-120"/>
                  </a:rPr>
                  <a:t>（1）一般地，如果增加（或减少）的量是一个固定百分数时，该模型是等比数列模型</a:t>
                </a:r>
                <a:r>
                  <a:rPr lang="en-US" altLang="zh-CN" sz="1800" b="0" i="0">
                    <a:solidFill>
                      <a:srgbClr val="244061"/>
                    </a:solidFill>
                    <a:latin typeface="Times New Roman" pitchFamily="34" charset="0"/>
                    <a:ea typeface="微软雅黑" pitchFamily="34" charset="-122"/>
                    <a:cs typeface="Times New Roman" pitchFamily="34" charset="-120"/>
                  </a:rPr>
                  <a:t>，增加</a:t>
                </a:r>
              </a:p>
              <a:p>
                <a:pPr latinLnBrk="1">
                  <a:lnSpc>
                    <a:spcPts val="3500"/>
                  </a:lnSpc>
                </a:pP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或减少）的百分数就是公比，其一般形式是</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den>
                    </m:f>
                    <m:r>
                      <a:rPr lang="en-US" altLang="zh-CN" sz="1800" b="0" i="0">
                        <a:solidFill>
                          <a:srgbClr val="244061"/>
                        </a:solidFill>
                        <a:latin typeface="Cambria Math" pitchFamily="34" charset="0"/>
                        <a:ea typeface="Cambria Math" pitchFamily="34" charset="-122"/>
                        <a:cs typeface="Cambria Math" pitchFamily="34" charset="-120"/>
                      </a:rPr>
                      <m:t>×100%=</m:t>
                    </m:r>
                    <m:r>
                      <a:rPr lang="en-US" altLang="zh-CN" sz="1800" b="0" i="0">
                        <a:solidFill>
                          <a:srgbClr val="244061"/>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（常数）.例如</a:t>
                </a:r>
                <a:r>
                  <a:rPr lang="en-US" altLang="zh-CN" sz="1800" b="0" i="0">
                    <a:solidFill>
                      <a:srgbClr val="244061"/>
                    </a:solidFill>
                    <a:latin typeface="Times New Roman" pitchFamily="34" charset="0"/>
                    <a:ea typeface="微软雅黑" pitchFamily="34" charset="-122"/>
                    <a:cs typeface="Times New Roman" pitchFamily="34" charset="-120"/>
                  </a:rPr>
                  <a:t>，银行储蓄复利公式</a:t>
                </a:r>
              </a:p>
              <a:p>
                <a:pPr latinLnBrk="1">
                  <a:lnSpc>
                    <a:spcPts val="3300"/>
                  </a:lnSpc>
                </a:pP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𝑟</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𝑥</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.产值模型：原来产值的基础数为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𝑁</m:t>
                    </m:r>
                  </m:oMath>
                </a14:m>
                <a:r>
                  <a:rPr lang="en-US" altLang="zh-CN" sz="1800" b="0" i="0" dirty="0">
                    <a:solidFill>
                      <a:srgbClr val="244061"/>
                    </a:solidFill>
                    <a:latin typeface="Times New Roman" pitchFamily="34" charset="0"/>
                    <a:ea typeface="微软雅黑" pitchFamily="34" charset="-122"/>
                    <a:cs typeface="Times New Roman" pitchFamily="34" charset="-120"/>
                  </a:rPr>
                  <a:t>，平均增长率为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𝑝</m:t>
                    </m:r>
                  </m:oMath>
                </a14:m>
                <a:r>
                  <a:rPr lang="en-US" altLang="zh-CN" sz="1800" b="0" i="0" dirty="0">
                    <a:solidFill>
                      <a:srgbClr val="244061"/>
                    </a:solidFill>
                    <a:latin typeface="Times New Roman" pitchFamily="34" charset="0"/>
                    <a:ea typeface="微软雅黑" pitchFamily="34" charset="-122"/>
                    <a:cs typeface="Times New Roman" pitchFamily="34" charset="-120"/>
                  </a:rPr>
                  <a:t>，对于时间</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的总产值</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𝑁</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𝑝</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𝑥</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2）解决等比数列应用题的关键：①认真审题抓特点，仔细观察找规律；</a:t>
                </a:r>
                <a:r>
                  <a:rPr lang="en-US" altLang="zh-CN" sz="1800" b="0" i="0">
                    <a:solidFill>
                      <a:srgbClr val="244061"/>
                    </a:solidFill>
                    <a:latin typeface="Times New Roman" pitchFamily="34" charset="0"/>
                    <a:ea typeface="微软雅黑" pitchFamily="34" charset="-122"/>
                    <a:cs typeface="Times New Roman" pitchFamily="34" charset="-120"/>
                  </a:rPr>
                  <a:t>②等比数列的特点是增加或减少的百</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分数相同</a:t>
                </a:r>
                <a:r>
                  <a:rPr lang="en-US" altLang="zh-CN" b="0" i="0" dirty="0">
                    <a:solidFill>
                      <a:srgbClr val="244061"/>
                    </a:solidFill>
                    <a:latin typeface="Times New Roman" pitchFamily="34" charset="0"/>
                    <a:ea typeface="微软雅黑" pitchFamily="34" charset="-122"/>
                    <a:cs typeface="Times New Roman" pitchFamily="34" charset="-120"/>
                  </a:rPr>
                  <a:t>；③分析数列的规律，一般需先写出数列的一些项加以考察.</a:t>
                </a:r>
                <a:endParaRPr lang="en-US" altLang="zh-CN" dirty="0"/>
              </a:p>
            </p:txBody>
          </p:sp>
        </mc:Choice>
        <mc:Fallback xmlns="">
          <p:sp>
            <p:nvSpPr>
              <p:cNvPr id="2" name="QO_7_EX.37_1#48b450b76?vcp=1&amp;vop=1&amp;pid=1cd298bec&amp;color=36,64,97&amp;vtp=1&amp;bt=1&amp;bbb=1&amp;hb=1"/>
              <p:cNvSpPr>
                <a:spLocks noRot="1" noChangeAspect="1" noMove="1" noResize="1" noEditPoints="1" noAdjustHandles="1" noChangeArrowheads="1" noChangeShapeType="1" noTextEdit="1"/>
              </p:cNvSpPr>
              <p:nvPr/>
            </p:nvSpPr>
            <p:spPr>
              <a:xfrm>
                <a:off x="539496" y="2509189"/>
                <a:ext cx="11109960" cy="2055940"/>
              </a:xfrm>
              <a:prstGeom prst="rect">
                <a:avLst/>
              </a:prstGeom>
              <a:blipFill>
                <a:blip r:embed="rId3"/>
                <a:stretch>
                  <a:fillRect l="-1317" r="-1262" b="-682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4&amp;si=24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38_1#48db230d1?vaa=1&amp;vcp=1&amp;vop=1&amp;pid=1cd298bec&amp;color=36,64,97&amp;vtp=1&amp;bt=1&amp;bbb=1&amp;hb=1"/>
              <p:cNvSpPr/>
              <p:nvPr/>
            </p:nvSpPr>
            <p:spPr>
              <a:xfrm>
                <a:off x="539496" y="1457089"/>
                <a:ext cx="11109960" cy="11893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3-1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r>
                  <a:rPr lang="en-US" altLang="zh-CN" sz="1800" b="1" i="0" dirty="0">
                    <a:solidFill>
                      <a:srgbClr val="244061"/>
                    </a:solidFill>
                    <a:latin typeface="Times New Roman" pitchFamily="34" charset="0"/>
                    <a:ea typeface="微软雅黑" pitchFamily="34" charset="-122"/>
                    <a:cs typeface="Times New Roman" pitchFamily="34" charset="-120"/>
                  </a:rPr>
                  <a:t>多选）</a:t>
                </a:r>
                <a:r>
                  <a:rPr lang="en-US" altLang="zh-CN" sz="1800" b="0" i="0" dirty="0">
                    <a:solidFill>
                      <a:srgbClr val="244061"/>
                    </a:solidFill>
                    <a:latin typeface="Times New Roman" pitchFamily="34" charset="0"/>
                    <a:ea typeface="微软雅黑" pitchFamily="34" charset="-122"/>
                    <a:cs typeface="Times New Roman" pitchFamily="34" charset="-120"/>
                  </a:rPr>
                  <a:t>在流行病学中，基本传染数</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𝑅</m:t>
                        </m:r>
                      </m:e>
                      <m:sub>
                        <m:r>
                          <a:rPr lang="en-US" altLang="zh-CN" sz="1800" b="0" i="0">
                            <a:solidFill>
                              <a:srgbClr val="244061"/>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是指在没有外力介入，同时所有人都没有免疫力的情况下</a:t>
                </a:r>
                <a:r>
                  <a:rPr lang="en-US" altLang="zh-CN" sz="1800" b="0" i="0">
                    <a:solidFill>
                      <a:srgbClr val="244061"/>
                    </a:solidFill>
                    <a:latin typeface="Times New Roman" pitchFamily="34" charset="0"/>
                    <a:ea typeface="微软雅黑" pitchFamily="34" charset="-122"/>
                    <a:cs typeface="Times New Roman" pitchFamily="34" charset="-120"/>
                  </a:rPr>
                  <a:t>，一个感</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染者平均传染的人数</a:t>
                </a:r>
                <a:r>
                  <a:rPr lang="en-US" altLang="zh-CN" sz="1800" b="0" i="0" dirty="0">
                    <a:solidFill>
                      <a:srgbClr val="244061"/>
                    </a:solidFill>
                    <a:latin typeface="Times New Roman" pitchFamily="34" charset="0"/>
                    <a:ea typeface="微软雅黑" pitchFamily="34" charset="-122"/>
                    <a:cs typeface="Times New Roman" pitchFamily="34" charset="-120"/>
                  </a:rPr>
                  <a:t>．初始感染者传染</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𝑅</m:t>
                        </m:r>
                      </m:e>
                      <m:sub>
                        <m:r>
                          <a:rPr lang="en-US" altLang="zh-CN" sz="1800" b="0" i="0">
                            <a:solidFill>
                              <a:srgbClr val="244061"/>
                            </a:solidFill>
                            <a:latin typeface="Cambria Math" pitchFamily="34" charset="0"/>
                            <a:ea typeface="Cambria Math" pitchFamily="34" charset="-122"/>
                            <a:cs typeface="Cambria Math" pitchFamily="34" charset="-120"/>
                          </a:rPr>
                          <m:t>0</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个人为第一轮传染，第一轮被传染的</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𝑅</m:t>
                        </m:r>
                      </m:e>
                      <m:sub>
                        <m:r>
                          <a:rPr lang="en-US" altLang="zh-CN" sz="1800" b="0" i="0">
                            <a:solidFill>
                              <a:srgbClr val="244061"/>
                            </a:solidFill>
                            <a:latin typeface="Cambria Math" pitchFamily="34" charset="0"/>
                            <a:ea typeface="Cambria Math" pitchFamily="34" charset="-122"/>
                            <a:cs typeface="Cambria Math" pitchFamily="34" charset="-120"/>
                          </a:rPr>
                          <m:t>0</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个人每人再传染</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𝑅</m:t>
                        </m:r>
                      </m:e>
                      <m:sub>
                        <m:r>
                          <a:rPr lang="en-US" altLang="zh-CN" sz="1800" b="0" i="0">
                            <a:solidFill>
                              <a:srgbClr val="244061"/>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个人为第二</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轮传染</a:t>
                </a:r>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b="0" i="0" dirty="0">
                    <a:solidFill>
                      <a:srgbClr val="244061"/>
                    </a:solidFill>
                    <a:latin typeface="SimSun" pitchFamily="34" charset="0"/>
                    <a:ea typeface="SimSun" pitchFamily="34" charset="-122"/>
                    <a:cs typeface="SimSu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．假设某种传染病的基本传染数</a:t>
                </a: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𝑅</m:t>
                        </m:r>
                      </m:e>
                      <m:sub>
                        <m:r>
                          <a:rPr lang="en-US" altLang="zh-CN" b="0" i="0">
                            <a:solidFill>
                              <a:srgbClr val="244061"/>
                            </a:solidFill>
                            <a:latin typeface="Cambria Math" pitchFamily="34" charset="0"/>
                            <a:ea typeface="Cambria Math" pitchFamily="34" charset="-122"/>
                            <a:cs typeface="Cambria Math" pitchFamily="34" charset="-120"/>
                          </a:rPr>
                          <m:t>0</m:t>
                        </m:r>
                      </m:sub>
                    </m:sSub>
                    <m:r>
                      <a:rPr lang="en-US" altLang="zh-CN" b="0" i="0" smtClean="0">
                        <a:solidFill>
                          <a:srgbClr val="244061"/>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，平均感染周期为7天，初始感染者为1人，</a:t>
                </a:r>
                <a:r>
                  <a:rPr lang="en-US" altLang="zh-CN" b="0" i="0">
                    <a:solidFill>
                      <a:srgbClr val="244061"/>
                    </a:solidFill>
                    <a:latin typeface="Times New Roman" pitchFamily="34" charset="0"/>
                    <a:ea typeface="微软雅黑" pitchFamily="34" charset="-122"/>
                    <a:cs typeface="Times New Roman" pitchFamily="34" charset="-120"/>
                  </a:rPr>
                  <a:t>则(</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C_7_BD.38_1#48db230d1?vaa=1&amp;vcp=1&amp;vop=1&amp;pid=1cd298bec&amp;color=36,64,97&amp;vtp=1&amp;bt=1&amp;bbb=1&amp;hb=1"/>
              <p:cNvSpPr>
                <a:spLocks noRot="1" noChangeAspect="1" noMove="1" noResize="1" noEditPoints="1" noAdjustHandles="1" noChangeArrowheads="1" noChangeShapeType="1" noTextEdit="1"/>
              </p:cNvSpPr>
              <p:nvPr/>
            </p:nvSpPr>
            <p:spPr>
              <a:xfrm>
                <a:off x="539496" y="1457089"/>
                <a:ext cx="11109960" cy="1189355"/>
              </a:xfrm>
              <a:prstGeom prst="rect">
                <a:avLst/>
              </a:prstGeom>
              <a:blipFill>
                <a:blip r:embed="rId3"/>
                <a:stretch>
                  <a:fillRect l="-1317" r="-823" b="-12308"/>
                </a:stretch>
              </a:blipFill>
              <a:ln/>
            </p:spPr>
            <p:txBody>
              <a:bodyPr/>
              <a:lstStyle/>
              <a:p>
                <a:r>
                  <a:rPr lang="zh-CN" altLang="en-US">
                    <a:noFill/>
                  </a:rPr>
                  <a:t> </a:t>
                </a:r>
              </a:p>
            </p:txBody>
          </p:sp>
        </mc:Fallback>
      </mc:AlternateContent>
      <p:sp>
        <p:nvSpPr>
          <p:cNvPr id="3" name="QC_7_AN.40_1#48db230d1.bracket?vaa=1&amp;vcp=1&amp;vop=1&amp;pid=1cd298bec&amp;color=36,64,97&amp;vpa=5&amp;vtp=1&amp;bbb=1"/>
          <p:cNvSpPr/>
          <p:nvPr/>
        </p:nvSpPr>
        <p:spPr>
          <a:xfrm>
            <a:off x="10397046" y="2369838"/>
            <a:ext cx="53816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CD</a:t>
            </a:r>
            <a:endParaRPr lang="en-US" altLang="zh-CN" sz="2000" dirty="0">
              <a:solidFill>
                <a:srgbClr val="6565FF"/>
              </a:solidFill>
            </a:endParaRPr>
          </a:p>
        </p:txBody>
      </p:sp>
      <p:sp>
        <p:nvSpPr>
          <p:cNvPr id="4" name="QC_7_BD.38_2#48db230d1.choices?vaa=1&amp;vcp=1&amp;vop=1&amp;pid=1cd298bec&amp;color=36,64,97&amp;vtp=1&amp;bbb=1"/>
          <p:cNvSpPr/>
          <p:nvPr/>
        </p:nvSpPr>
        <p:spPr>
          <a:xfrm>
            <a:off x="539496" y="2647333"/>
            <a:ext cx="11109960" cy="770255"/>
          </a:xfrm>
          <a:prstGeom prst="rect">
            <a:avLst/>
          </a:prstGeom>
          <a:noFill/>
          <a:ln/>
        </p:spPr>
        <p:txBody>
          <a:bodyPr wrap="none" lIns="0" tIns="0" rIns="0" bIns="0" rtlCol="0" anchor="t"/>
          <a:lstStyle/>
          <a:p>
            <a:pPr latinLnBrk="1">
              <a:lnSpc>
                <a:spcPts val="3300"/>
              </a:lnSpc>
              <a:tabLst>
                <a:tab pos="566293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第三轮被传染人数为16</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.前三轮被传染人数累计为80</a:t>
            </a:r>
            <a:endParaRPr lang="en-US" altLang="zh-CN" sz="1800" dirty="0">
              <a:solidFill>
                <a:srgbClr val="244061"/>
              </a:solidFill>
            </a:endParaRPr>
          </a:p>
          <a:p>
            <a:pPr latinLnBrk="1">
              <a:lnSpc>
                <a:spcPts val="3100"/>
              </a:lnSpc>
              <a:tabLst>
                <a:tab pos="5662930" algn="l"/>
              </a:tabLst>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a:solidFill>
                  <a:srgbClr val="244061"/>
                </a:solidFill>
                <a:latin typeface="Times New Roman" pitchFamily="34" charset="0"/>
                <a:ea typeface="微软雅黑" pitchFamily="34" charset="-122"/>
                <a:cs typeface="Times New Roman" pitchFamily="34" charset="-120"/>
              </a:rPr>
              <a:t>.每一轮被传染的人数组成一个等比数列</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.被传染人数累计达到1</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000大约需要35天</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5" name="QC_7_AS.39_1#48db230d1?vaa=1&amp;vcp=1&amp;vop=1&amp;pid=1cd298bec&amp;color=36,64,97&amp;vtp=1&amp;bbb=1&amp;hb=1"/>
              <p:cNvSpPr/>
              <p:nvPr/>
            </p:nvSpPr>
            <p:spPr>
              <a:xfrm>
                <a:off x="539496" y="3429018"/>
                <a:ext cx="11109960" cy="21448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由题意，设第</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oMath>
                </a14:m>
                <a:r>
                  <a:rPr lang="en-US" altLang="zh-CN" sz="1800" b="0" i="0" dirty="0">
                    <a:solidFill>
                      <a:srgbClr val="003760"/>
                    </a:solidFill>
                    <a:latin typeface="Times New Roman" pitchFamily="34" charset="0"/>
                    <a:ea typeface="微软雅黑" pitchFamily="34" charset="-122"/>
                    <a:cs typeface="Times New Roman" pitchFamily="34" charset="-120"/>
                  </a:rPr>
                  <a:t>轮感染的人数为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，则数列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是首项</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，公比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的等比数列，故C正确；</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m:t>
                        </m:r>
                      </m:e>
                      <m:sup>
                        <m:r>
                          <a:rPr lang="en-US" altLang="zh-CN" sz="1800" b="0" i="0">
                            <a:solidFill>
                              <a:srgbClr val="003760"/>
                            </a:solidFill>
                            <a:latin typeface="Cambria Math" pitchFamily="34" charset="0"/>
                            <a:ea typeface="Cambria Math" pitchFamily="34" charset="-122"/>
                            <a:cs typeface="Cambria Math" pitchFamily="34" charset="-120"/>
                          </a:rPr>
                          <m:t>𝑛</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=64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，故A错误；</a:t>
                </a:r>
                <a:endParaRPr lang="en-US" altLang="zh-CN" sz="1800" dirty="0">
                  <a:solidFill>
                    <a:srgbClr val="003760"/>
                  </a:solidFill>
                </a:endParaRPr>
              </a:p>
              <a:p>
                <a:pPr latinLnBrk="1">
                  <a:lnSpc>
                    <a:spcPts val="3700"/>
                  </a:lnSpc>
                </a:pPr>
                <a:r>
                  <a:rPr lang="en-US" altLang="zh-CN" b="0" i="0">
                    <a:solidFill>
                      <a:srgbClr val="003760"/>
                    </a:solidFill>
                    <a:latin typeface="Times New Roman" pitchFamily="34" charset="0"/>
                    <a:ea typeface="微软雅黑" pitchFamily="34" charset="-122"/>
                    <a:cs typeface="Times New Roman" pitchFamily="34" charset="-120"/>
                  </a:rPr>
                  <a:t>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的前</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oMath>
                </a14:m>
                <a:r>
                  <a:rPr lang="en-US" altLang="zh-CN" sz="1800" b="0" i="0" dirty="0">
                    <a:solidFill>
                      <a:srgbClr val="003760"/>
                    </a:solidFill>
                    <a:latin typeface="Times New Roman" pitchFamily="34" charset="0"/>
                    <a:ea typeface="微软雅黑" pitchFamily="34" charset="-122"/>
                    <a:cs typeface="Times New Roman" pitchFamily="34" charset="-120"/>
                  </a:rPr>
                  <a:t>项和为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，则前三轮被传染人数累计为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1−4</m:t>
                        </m:r>
                      </m:den>
                    </m:f>
                    <m:r>
                      <a:rPr lang="en-US" altLang="zh-CN" sz="1800" b="0" i="0" smtClean="0">
                        <a:solidFill>
                          <a:srgbClr val="003760"/>
                        </a:solidFill>
                        <a:latin typeface="Cambria Math" pitchFamily="34" charset="0"/>
                        <a:ea typeface="Cambria Math" pitchFamily="34" charset="-122"/>
                        <a:cs typeface="Cambria Math" pitchFamily="34" charset="-120"/>
                      </a:rPr>
                      <m:t>=84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，故B错误；</a:t>
                </a:r>
                <a:endParaRPr lang="en-US" altLang="zh-CN" sz="1800" dirty="0">
                  <a:solidFill>
                    <a:srgbClr val="00376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4</m:t>
                        </m:r>
                      </m:sub>
                    </m:sSub>
                    <m:r>
                      <a:rPr lang="en-US" altLang="zh-CN" sz="1800" b="0" i="0" smtClean="0">
                        <a:solidFill>
                          <a:srgbClr val="003760"/>
                        </a:solidFill>
                        <a:latin typeface="Cambria Math" pitchFamily="34" charset="0"/>
                        <a:ea typeface="Cambria Math" pitchFamily="34" charset="-122"/>
                        <a:cs typeface="Cambria Math" pitchFamily="34" charset="-120"/>
                      </a:rPr>
                      <m:t>=1+</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m:t>
                            </m:r>
                          </m:e>
                          <m:sup>
                            <m:r>
                              <a:rPr lang="en-US" altLang="zh-CN" sz="1800" b="0" i="0">
                                <a:solidFill>
                                  <a:srgbClr val="003760"/>
                                </a:solidFill>
                                <a:latin typeface="Cambria Math" pitchFamily="34" charset="0"/>
                                <a:ea typeface="Cambria Math" pitchFamily="34" charset="-122"/>
                                <a:cs typeface="Cambria Math" pitchFamily="34" charset="-120"/>
                              </a:rPr>
                              <m:t>4</m:t>
                            </m:r>
                          </m:sup>
                        </m:sSup>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1−4</m:t>
                        </m:r>
                      </m:den>
                    </m:f>
                    <m:r>
                      <a:rPr lang="en-US" altLang="zh-CN" sz="1800" b="0" i="0" smtClean="0">
                        <a:solidFill>
                          <a:srgbClr val="003760"/>
                        </a:solidFill>
                        <a:latin typeface="Cambria Math" pitchFamily="34" charset="0"/>
                        <a:ea typeface="Cambria Math" pitchFamily="34" charset="-122"/>
                        <a:cs typeface="Cambria Math" pitchFamily="34" charset="-120"/>
                      </a:rPr>
                      <m:t>=341&lt;1</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000</m:t>
                    </m:r>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35</m:t>
                        </m:r>
                      </m:num>
                      <m:den>
                        <m:r>
                          <a:rPr lang="en-US" altLang="zh-CN" sz="1800" b="0" i="0">
                            <a:solidFill>
                              <a:srgbClr val="003760"/>
                            </a:solidFill>
                            <a:latin typeface="Cambria Math" pitchFamily="34" charset="0"/>
                            <a:ea typeface="Cambria Math" pitchFamily="34" charset="-122"/>
                            <a:cs typeface="Cambria Math" pitchFamily="34" charset="-120"/>
                          </a:rPr>
                          <m:t>7</m:t>
                        </m:r>
                      </m:den>
                    </m:f>
                    <m:r>
                      <a:rPr lang="en-US" altLang="zh-CN" sz="1800" b="0" i="0" smtClean="0">
                        <a:solidFill>
                          <a:srgbClr val="003760"/>
                        </a:solidFill>
                        <a:latin typeface="Cambria Math" pitchFamily="34" charset="0"/>
                        <a:ea typeface="Cambria Math" pitchFamily="34" charset="-122"/>
                        <a:cs typeface="Cambria Math" pitchFamily="34" charset="-120"/>
                      </a:rPr>
                      <m:t>=5</m:t>
                    </m:r>
                  </m:oMath>
                </a14:m>
                <a:r>
                  <a:rPr lang="en-US" altLang="zh-CN" sz="1800" b="0" i="0" dirty="0">
                    <a:solidFill>
                      <a:srgbClr val="003760"/>
                    </a:solidFill>
                    <a:latin typeface="Times New Roman" pitchFamily="34" charset="0"/>
                    <a:ea typeface="微软雅黑" pitchFamily="34" charset="-122"/>
                    <a:cs typeface="Times New Roman" pitchFamily="34" charset="-120"/>
                  </a:rPr>
                  <a:t>时，有</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smtClean="0">
                        <a:solidFill>
                          <a:srgbClr val="003760"/>
                        </a:solidFill>
                        <a:latin typeface="Cambria Math" pitchFamily="34" charset="0"/>
                        <a:ea typeface="Cambria Math" pitchFamily="34" charset="-122"/>
                        <a:cs typeface="Cambria Math" pitchFamily="34" charset="-120"/>
                      </a:rPr>
                      <m:t>=1+</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4</m:t>
                            </m:r>
                          </m:e>
                          <m:sup>
                            <m:r>
                              <a:rPr lang="en-US" altLang="zh-CN" sz="1800" b="0" i="0">
                                <a:solidFill>
                                  <a:srgbClr val="003760"/>
                                </a:solidFill>
                                <a:latin typeface="Cambria Math" pitchFamily="34" charset="0"/>
                                <a:ea typeface="Cambria Math" pitchFamily="34" charset="-122"/>
                                <a:cs typeface="Cambria Math" pitchFamily="34" charset="-120"/>
                              </a:rPr>
                              <m:t>5</m:t>
                            </m:r>
                          </m:sup>
                        </m:sSup>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1−4</m:t>
                        </m:r>
                      </m:den>
                    </m:f>
                    <m:r>
                      <a:rPr lang="en-US" altLang="zh-CN" sz="1800" b="0" i="0" smtClean="0">
                        <a:solidFill>
                          <a:srgbClr val="003760"/>
                        </a:solidFill>
                        <a:latin typeface="Cambria Math" pitchFamily="34" charset="0"/>
                        <a:ea typeface="Cambria Math" pitchFamily="34" charset="-122"/>
                        <a:cs typeface="Cambria Math" pitchFamily="34" charset="-120"/>
                      </a:rPr>
                      <m:t>=1</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365&gt;1</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000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b="0" i="0" dirty="0">
                    <a:solidFill>
                      <a:srgbClr val="003760"/>
                    </a:solidFill>
                    <a:latin typeface="Times New Roman" pitchFamily="34" charset="0"/>
                    <a:ea typeface="微软雅黑" pitchFamily="34" charset="-122"/>
                    <a:cs typeface="Times New Roman" pitchFamily="34" charset="-120"/>
                  </a:rPr>
                  <a:t>D正确.故选</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CD</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5" name="QC_7_AS.39_1#48db230d1?vaa=1&amp;vcp=1&amp;vop=1&amp;pid=1cd298bec&amp;color=36,64,97&amp;vtp=1&amp;bbb=1&amp;hb=1"/>
              <p:cNvSpPr>
                <a:spLocks noRot="1" noChangeAspect="1" noMove="1" noResize="1" noEditPoints="1" noAdjustHandles="1" noChangeArrowheads="1" noChangeShapeType="1" noTextEdit="1"/>
              </p:cNvSpPr>
              <p:nvPr/>
            </p:nvSpPr>
            <p:spPr>
              <a:xfrm>
                <a:off x="539496" y="3429018"/>
                <a:ext cx="11109960" cy="2144840"/>
              </a:xfrm>
              <a:prstGeom prst="rect">
                <a:avLst/>
              </a:prstGeom>
              <a:blipFill>
                <a:blip r:embed="rId4"/>
                <a:stretch>
                  <a:fillRect l="-1317" r="-1098" b="-655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5&amp;si=2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42_1#df86106d1?vcp=1&amp;vop=1&amp;pid=1cd298bec&amp;color=36,64,97&amp;vtp=1&amp;bt=1&amp;bbb=1&amp;hb=1"/>
              <p:cNvSpPr/>
              <p:nvPr/>
            </p:nvSpPr>
            <p:spPr>
              <a:xfrm>
                <a:off x="539496" y="828000"/>
                <a:ext cx="11109960" cy="1516190"/>
              </a:xfrm>
              <a:prstGeom prst="rect">
                <a:avLst/>
              </a:prstGeom>
              <a:noFill/>
              <a:ln/>
            </p:spPr>
            <p:txBody>
              <a:bodyPr wrap="none" lIns="0" tIns="0" rIns="0" bIns="0" rtlCol="0" anchor="t"/>
              <a:lstStyle/>
              <a:p>
                <a:pPr algn="l" latinLnBrk="1">
                  <a:lnSpc>
                    <a:spcPts val="3100"/>
                  </a:lnSpc>
                </a:pPr>
                <a:r>
                  <a:rPr lang="en-US" altLang="zh-CN" sz="1800" b="1" i="0" dirty="0">
                    <a:solidFill>
                      <a:srgbClr val="244061"/>
                    </a:solidFill>
                    <a:latin typeface="Times New Roman" pitchFamily="34" charset="0"/>
                    <a:ea typeface="微软雅黑" pitchFamily="34" charset="-122"/>
                    <a:cs typeface="Times New Roman" pitchFamily="34" charset="-120"/>
                  </a:rPr>
                  <a:t>3-2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某企业为响应“安全生产”号召，将全部生产设备按设备安全系数分为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800" b="0" i="0" dirty="0">
                    <a:solidFill>
                      <a:srgbClr val="244061"/>
                    </a:solidFill>
                    <a:latin typeface="Times New Roman" pitchFamily="34" charset="0"/>
                    <a:ea typeface="微软雅黑" pitchFamily="34" charset="-122"/>
                    <a:cs typeface="Times New Roman" pitchFamily="34" charset="-120"/>
                  </a:rPr>
                  <a:t>两个等级，其中</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等设备安全系</a:t>
                </a:r>
              </a:p>
              <a:p>
                <a:pPr latinLnBrk="1">
                  <a:lnSpc>
                    <a:spcPts val="3100"/>
                  </a:lnSpc>
                </a:pPr>
                <a:r>
                  <a:rPr lang="en-US" altLang="zh-CN" sz="1800" b="0" i="0">
                    <a:solidFill>
                      <a:srgbClr val="244061"/>
                    </a:solidFill>
                    <a:latin typeface="Times New Roman" pitchFamily="34" charset="0"/>
                    <a:ea typeface="微软雅黑" pitchFamily="34" charset="-122"/>
                    <a:cs typeface="Times New Roman" pitchFamily="34" charset="-120"/>
                  </a:rPr>
                  <a:t>数低于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等设备.企业定时对生产设备进行检修，并将部分</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800" b="0" i="0" dirty="0">
                    <a:solidFill>
                      <a:srgbClr val="244061"/>
                    </a:solidFill>
                    <a:latin typeface="Times New Roman" pitchFamily="34" charset="0"/>
                    <a:ea typeface="微软雅黑" pitchFamily="34" charset="-122"/>
                    <a:cs typeface="Times New Roman" pitchFamily="34" charset="-120"/>
                  </a:rPr>
                  <a:t>等设备更新成</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等设备.据统计，2020年底该企业</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等</a:t>
                </a:r>
              </a:p>
              <a:p>
                <a:pPr latinLnBrk="1">
                  <a:lnSpc>
                    <a:spcPts val="3100"/>
                  </a:lnSpc>
                </a:pPr>
                <a:r>
                  <a:rPr lang="en-US" altLang="zh-CN" sz="1800" b="0" i="0">
                    <a:solidFill>
                      <a:srgbClr val="244061"/>
                    </a:solidFill>
                    <a:latin typeface="Times New Roman" pitchFamily="34" charset="0"/>
                    <a:ea typeface="微软雅黑" pitchFamily="34" charset="-122"/>
                    <a:cs typeface="Times New Roman" pitchFamily="34" charset="-120"/>
                  </a:rPr>
                  <a:t>设备量已占全体设备总量的</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30%</m:t>
                    </m:r>
                  </m:oMath>
                </a14:m>
                <a:r>
                  <a:rPr lang="en-US" altLang="zh-CN" sz="1800" b="0" i="0" dirty="0">
                    <a:solidFill>
                      <a:srgbClr val="244061"/>
                    </a:solidFill>
                    <a:latin typeface="Times New Roman" pitchFamily="34" charset="0"/>
                    <a:ea typeface="微软雅黑" pitchFamily="34" charset="-122"/>
                    <a:cs typeface="Times New Roman" pitchFamily="34" charset="-120"/>
                  </a:rPr>
                  <a:t>.从2021年开始，企业决定加大更新力度，预计今后每年将</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16%</m:t>
                    </m:r>
                  </m:oMath>
                </a14:m>
                <a:r>
                  <a:rPr lang="en-US" altLang="zh-CN" sz="1800" b="0" i="0" dirty="0">
                    <a:solidFill>
                      <a:srgbClr val="244061"/>
                    </a:solidFill>
                    <a:latin typeface="Times New Roman" pitchFamily="34" charset="0"/>
                    <a:ea typeface="微软雅黑" pitchFamily="34" charset="-122"/>
                    <a:cs typeface="Times New Roman" pitchFamily="34" charset="-120"/>
                  </a:rPr>
                  <a:t>的</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等设备更新</a:t>
                </a:r>
              </a:p>
              <a:p>
                <a:pPr latinLnBrk="1">
                  <a:lnSpc>
                    <a:spcPts val="2900"/>
                  </a:lnSpc>
                </a:pPr>
                <a:r>
                  <a:rPr lang="en-US" altLang="zh-CN" b="0" i="0">
                    <a:solidFill>
                      <a:srgbClr val="244061"/>
                    </a:solidFill>
                    <a:latin typeface="Times New Roman" pitchFamily="34" charset="0"/>
                    <a:ea typeface="微软雅黑" pitchFamily="34" charset="-122"/>
                    <a:cs typeface="Times New Roman" pitchFamily="34" charset="-120"/>
                  </a:rPr>
                  <a:t>成</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𝐴</m:t>
                    </m:r>
                  </m:oMath>
                </a14:m>
                <a:r>
                  <a:rPr lang="en-US" altLang="zh-CN" b="0" i="0" dirty="0">
                    <a:solidFill>
                      <a:srgbClr val="244061"/>
                    </a:solidFill>
                    <a:latin typeface="Times New Roman" pitchFamily="34" charset="0"/>
                    <a:ea typeface="微软雅黑" pitchFamily="34" charset="-122"/>
                    <a:cs typeface="Times New Roman" pitchFamily="34" charset="-120"/>
                  </a:rPr>
                  <a:t>等设备，与此同时，</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4%</m:t>
                    </m:r>
                  </m:oMath>
                </a14:m>
                <a:r>
                  <a:rPr lang="en-US" altLang="zh-CN" b="0" i="0" dirty="0">
                    <a:solidFill>
                      <a:srgbClr val="244061"/>
                    </a:solidFill>
                    <a:latin typeface="Times New Roman" pitchFamily="34" charset="0"/>
                    <a:ea typeface="微软雅黑" pitchFamily="34" charset="-122"/>
                    <a:cs typeface="Times New Roman" pitchFamily="34" charset="-120"/>
                  </a:rPr>
                  <a:t>的</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𝐴</m:t>
                    </m:r>
                  </m:oMath>
                </a14:m>
                <a:r>
                  <a:rPr lang="en-US" altLang="zh-CN" b="0" i="0" dirty="0">
                    <a:solidFill>
                      <a:srgbClr val="244061"/>
                    </a:solidFill>
                    <a:latin typeface="Times New Roman" pitchFamily="34" charset="0"/>
                    <a:ea typeface="微软雅黑" pitchFamily="34" charset="-122"/>
                    <a:cs typeface="Times New Roman" pitchFamily="34" charset="-120"/>
                  </a:rPr>
                  <a:t>等设备由于设备老化将降级成</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等设备.</a:t>
                </a:r>
                <a:endParaRPr lang="en-US" altLang="zh-CN" dirty="0"/>
              </a:p>
            </p:txBody>
          </p:sp>
        </mc:Choice>
        <mc:Fallback xmlns="">
          <p:sp>
            <p:nvSpPr>
              <p:cNvPr id="2" name="QO_7_BD.42_1#df86106d1?vcp=1&amp;vop=1&amp;pid=1cd298bec&amp;color=36,64,97&amp;vtp=1&amp;bt=1&amp;bbb=1&amp;hb=1"/>
              <p:cNvSpPr>
                <a:spLocks noRot="1" noChangeAspect="1" noMove="1" noResize="1" noEditPoints="1" noAdjustHandles="1" noChangeArrowheads="1" noChangeShapeType="1" noTextEdit="1"/>
              </p:cNvSpPr>
              <p:nvPr/>
            </p:nvSpPr>
            <p:spPr>
              <a:xfrm>
                <a:off x="539496" y="828000"/>
                <a:ext cx="11109960" cy="1516190"/>
              </a:xfrm>
              <a:prstGeom prst="rect">
                <a:avLst/>
              </a:prstGeom>
              <a:blipFill>
                <a:blip r:embed="rId3"/>
                <a:stretch>
                  <a:fillRect l="-1317" t="-402" r="-439" b="-883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BD.43_1#96d8a064e?vcp=1&amp;vop=1&amp;pid=df86106d1&amp;color=36,64,97&amp;vtp=1&amp;bbb=1"/>
              <p:cNvSpPr/>
              <p:nvPr/>
            </p:nvSpPr>
            <p:spPr>
              <a:xfrm>
                <a:off x="539496" y="2365018"/>
                <a:ext cx="11109960" cy="344615"/>
              </a:xfrm>
              <a:prstGeom prst="rect">
                <a:avLst/>
              </a:prstGeom>
              <a:noFill/>
              <a:ln/>
            </p:spPr>
            <p:txBody>
              <a:bodyPr wrap="none" lIns="0" tIns="0" rIns="0" bIns="0" rtlCol="0" anchor="t"/>
              <a:lstStyle/>
              <a:p>
                <a:pPr algn="l" latinLnBrk="1">
                  <a:lnSpc>
                    <a:spcPts val="30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在这种更新制度下，在将来的某一年该企业的</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等设备占全体设备的比例能否超过</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80%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？请说明理由.</a:t>
                </a:r>
                <a:endParaRPr lang="en-US" altLang="zh-CN" sz="1800" dirty="0"/>
              </a:p>
            </p:txBody>
          </p:sp>
        </mc:Choice>
        <mc:Fallback xmlns="">
          <p:sp>
            <p:nvSpPr>
              <p:cNvPr id="3" name="QO_8_BD.43_1#96d8a064e?vcp=1&amp;vop=1&amp;pid=df86106d1&amp;color=36,64,97&amp;vtp=1&amp;bbb=1"/>
              <p:cNvSpPr>
                <a:spLocks noRot="1" noChangeAspect="1" noMove="1" noResize="1" noEditPoints="1" noAdjustHandles="1" noChangeArrowheads="1" noChangeShapeType="1" noTextEdit="1"/>
              </p:cNvSpPr>
              <p:nvPr/>
            </p:nvSpPr>
            <p:spPr>
              <a:xfrm>
                <a:off x="539496" y="2365018"/>
                <a:ext cx="11109960" cy="344615"/>
              </a:xfrm>
              <a:prstGeom prst="rect">
                <a:avLst/>
              </a:prstGeom>
              <a:blipFill>
                <a:blip r:embed="rId4"/>
                <a:stretch>
                  <a:fillRect l="-1317" t="-3571" b="-4107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8_AN.44_1#96d8a064e?vcp=1&amp;vop=1&amp;pid=df86106d1&amp;color=36,64,97&amp;vtp=1&amp;bbb=1"/>
              <p:cNvSpPr/>
              <p:nvPr/>
            </p:nvSpPr>
            <p:spPr>
              <a:xfrm>
                <a:off x="539496" y="2716491"/>
                <a:ext cx="11109960" cy="3459480"/>
              </a:xfrm>
              <a:prstGeom prst="rect">
                <a:avLst/>
              </a:prstGeom>
              <a:noFill/>
              <a:ln/>
            </p:spPr>
            <p:txBody>
              <a:bodyPr wrap="none" lIns="0" tIns="0" rIns="0" bIns="0" rtlCol="0" anchor="t"/>
              <a:lstStyle/>
              <a:p>
                <a:pPr algn="l" latinLnBrk="1">
                  <a:lnSpc>
                    <a:spcPts val="3100"/>
                  </a:lnSpc>
                </a:pPr>
                <a:r>
                  <a:rPr lang="en-US" altLang="zh-CN" sz="1800" b="0" i="0" dirty="0">
                    <a:solidFill>
                      <a:srgbClr val="6565FF"/>
                    </a:solidFill>
                    <a:latin typeface="Times New Roman" pitchFamily="34" charset="0"/>
                    <a:ea typeface="微软雅黑" pitchFamily="34" charset="-122"/>
                    <a:cs typeface="Times New Roman" pitchFamily="34" charset="-120"/>
                  </a:rPr>
                  <a:t>【解】记该企业全部生产设备总量为“1”.</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2</a:t>
                </a:r>
                <a:r>
                  <a:rPr lang="en-US" altLang="zh-CN" sz="1800" b="0" i="0">
                    <a:solidFill>
                      <a:srgbClr val="6565FF"/>
                    </a:solidFill>
                    <a:latin typeface="Times New Roman" pitchFamily="34" charset="0"/>
                    <a:ea typeface="微软雅黑" pitchFamily="34" charset="-122"/>
                    <a:cs typeface="Times New Roman" pitchFamily="34" charset="-120"/>
                  </a:rPr>
                  <a:t>020</a:t>
                </a:r>
                <a:r>
                  <a:rPr lang="en-US" altLang="zh-CN" sz="1800" b="0" i="0" dirty="0">
                    <a:solidFill>
                      <a:srgbClr val="6565FF"/>
                    </a:solidFill>
                    <a:latin typeface="Times New Roman" pitchFamily="34" charset="0"/>
                    <a:ea typeface="微软雅黑" pitchFamily="34" charset="-122"/>
                    <a:cs typeface="Times New Roman" pitchFamily="34" charset="-120"/>
                  </a:rPr>
                  <a:t>年底开始，经过</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oMath>
                </a14:m>
                <a:r>
                  <a:rPr lang="en-US" altLang="zh-CN" sz="1800" b="0" i="0" dirty="0">
                    <a:solidFill>
                      <a:srgbClr val="6565FF"/>
                    </a:solidFill>
                    <a:latin typeface="Times New Roman" pitchFamily="34" charset="0"/>
                    <a:ea typeface="微软雅黑" pitchFamily="34" charset="-122"/>
                    <a:cs typeface="Times New Roman" pitchFamily="34" charset="-120"/>
                  </a:rPr>
                  <a:t>年后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oMath>
                </a14:m>
                <a:r>
                  <a:rPr lang="en-US" altLang="zh-CN" sz="1800" b="0" i="0" dirty="0">
                    <a:solidFill>
                      <a:srgbClr val="6565FF"/>
                    </a:solidFill>
                    <a:latin typeface="Times New Roman" pitchFamily="34" charset="0"/>
                    <a:ea typeface="微软雅黑" pitchFamily="34" charset="-122"/>
                    <a:cs typeface="Times New Roman" pitchFamily="34" charset="-120"/>
                  </a:rPr>
                  <a:t>等设备量占总设备量的百分比为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r>
                  <a:rPr lang="en-US" altLang="zh-CN" b="0" i="0">
                    <a:solidFill>
                      <a:srgbClr val="6565FF"/>
                    </a:solidFill>
                    <a:latin typeface="Times New Roman" pitchFamily="34" charset="0"/>
                    <a:ea typeface="微软雅黑" pitchFamily="34" charset="-122"/>
                    <a:cs typeface="Times New Roman" pitchFamily="34" charset="-120"/>
                  </a:rPr>
                  <a:t>则</a:t>
                </a:r>
                <a:r>
                  <a:rPr lang="en-US" altLang="zh-CN" sz="1800" b="0" i="0">
                    <a:solidFill>
                      <a:srgbClr val="6565FF"/>
                    </a:solidFill>
                    <a:latin typeface="Times New Roman" pitchFamily="34" charset="0"/>
                    <a:ea typeface="微软雅黑" pitchFamily="34" charset="-122"/>
                    <a:cs typeface="Times New Roman" pitchFamily="34" charset="-120"/>
                  </a:rPr>
                  <a:t>经过</a:t>
                </a:r>
                <a:r>
                  <a:rPr lang="en-US" altLang="zh-CN" sz="1800" b="0" i="0" dirty="0">
                    <a:solidFill>
                      <a:srgbClr val="6565FF"/>
                    </a:solidFill>
                    <a:latin typeface="Times New Roman" pitchFamily="34" charset="0"/>
                    <a:ea typeface="微软雅黑" pitchFamily="34" charset="-122"/>
                    <a:cs typeface="Times New Roman" pitchFamily="34" charset="-120"/>
                  </a:rPr>
                  <a:t>1年,即2021年底该企业</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oMath>
                </a14:m>
                <a:r>
                  <a:rPr lang="en-US" altLang="zh-CN" sz="1800" b="0" i="0" dirty="0">
                    <a:solidFill>
                      <a:srgbClr val="6565FF"/>
                    </a:solidFill>
                    <a:latin typeface="Times New Roman" pitchFamily="34" charset="0"/>
                    <a:ea typeface="微软雅黑" pitchFamily="34" charset="-122"/>
                    <a:cs typeface="Times New Roman" pitchFamily="34" charset="-120"/>
                  </a:rPr>
                  <a:t>等设备量</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10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96</m:t>
                        </m:r>
                      </m:num>
                      <m:den>
                        <m:r>
                          <a:rPr lang="en-US" altLang="zh-CN" sz="1800" b="0" i="0">
                            <a:solidFill>
                              <a:srgbClr val="6565FF"/>
                            </a:solidFill>
                            <a:latin typeface="Cambria Math" pitchFamily="34" charset="0"/>
                            <a:ea typeface="Cambria Math" pitchFamily="34" charset="-122"/>
                            <a:cs typeface="Cambria Math" pitchFamily="34" charset="-120"/>
                          </a:rPr>
                          <m:t>100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7</m:t>
                        </m:r>
                      </m:num>
                      <m:den>
                        <m:r>
                          <a:rPr lang="en-US" altLang="zh-CN" sz="1800" b="0" i="0">
                            <a:solidFill>
                              <a:srgbClr val="6565FF"/>
                            </a:solidFill>
                            <a:latin typeface="Cambria Math" pitchFamily="34" charset="0"/>
                            <a:ea typeface="Cambria Math" pitchFamily="34" charset="-122"/>
                            <a:cs typeface="Cambria Math" pitchFamily="34" charset="-120"/>
                          </a:rPr>
                          <m:t>10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16</m:t>
                        </m:r>
                      </m:num>
                      <m:den>
                        <m:r>
                          <a:rPr lang="en-US" altLang="zh-CN" sz="1800" b="0" i="0">
                            <a:solidFill>
                              <a:srgbClr val="6565FF"/>
                            </a:solidFill>
                            <a:latin typeface="Cambria Math" pitchFamily="34" charset="0"/>
                            <a:ea typeface="Cambria Math" pitchFamily="34" charset="-122"/>
                            <a:cs typeface="Cambria Math" pitchFamily="34" charset="-120"/>
                          </a:rPr>
                          <m:t>100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r>
                  <a:rPr lang="en-US" altLang="zh-CN" b="0" i="0">
                    <a:solidFill>
                      <a:srgbClr val="6565FF"/>
                    </a:solidFill>
                    <a:latin typeface="Times New Roman" pitchFamily="34" charset="0"/>
                    <a:ea typeface="微软雅黑" pitchFamily="34" charset="-122"/>
                    <a:cs typeface="Times New Roman" pitchFamily="34" charset="-120"/>
                  </a:rPr>
                  <a:t>可</a:t>
                </a:r>
                <a:r>
                  <a:rPr lang="en-US" altLang="zh-CN" sz="1800" b="0" i="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=(1−4%)</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+16%(1−</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25</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是以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5</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为首项，</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为公比的等比数列，</a:t>
                </a:r>
                <a:endParaRPr lang="en-US" altLang="zh-CN" sz="1800" dirty="0"/>
              </a:p>
              <a:p>
                <a:pPr latinLnBrk="1">
                  <a:lnSpc>
                    <a:spcPts val="4300"/>
                  </a:lnSpc>
                </a:pPr>
                <a:r>
                  <a:rPr lang="en-US" altLang="zh-CN" b="0" i="0">
                    <a:solidFill>
                      <a:srgbClr val="6565FF"/>
                    </a:solidFill>
                    <a:latin typeface="Times New Roman" pitchFamily="34" charset="0"/>
                    <a:ea typeface="微软雅黑" pitchFamily="34" charset="-122"/>
                    <a:cs typeface="Times New Roman" pitchFamily="34" charset="-120"/>
                  </a:rPr>
                  <a:t>可</a:t>
                </a:r>
                <a:r>
                  <a:rPr lang="en-US" altLang="zh-CN" sz="1800" b="0" i="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r>
                  <a:rPr lang="en-US" altLang="zh-CN" b="0" i="0">
                    <a:solidFill>
                      <a:srgbClr val="6565FF"/>
                    </a:solidFill>
                    <a:latin typeface="Times New Roman" pitchFamily="34" charset="0"/>
                    <a:ea typeface="微软雅黑" pitchFamily="34" charset="-122"/>
                    <a:cs typeface="Times New Roman" pitchFamily="34" charset="-120"/>
                  </a:rPr>
                  <a:t>显</a:t>
                </a:r>
                <a:r>
                  <a:rPr lang="en-US" altLang="zh-CN" sz="1800" b="0" i="0">
                    <a:solidFill>
                      <a:srgbClr val="6565FF"/>
                    </a:solidFill>
                    <a:latin typeface="Times New Roman" pitchFamily="34" charset="0"/>
                    <a:ea typeface="微软雅黑" pitchFamily="34" charset="-122"/>
                    <a:cs typeface="Times New Roman" pitchFamily="34" charset="-120"/>
                  </a:rPr>
                  <a:t>然有</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&lt;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oMath>
                </a14:m>
                <a:r>
                  <a:rPr lang="en-US" altLang="zh-CN" sz="1800" b="0" i="0" dirty="0">
                    <a:solidFill>
                      <a:srgbClr val="6565FF"/>
                    </a:solidFill>
                    <a:latin typeface="Times New Roman" pitchFamily="34" charset="0"/>
                    <a:ea typeface="微软雅黑" pitchFamily="34" charset="-122"/>
                    <a:cs typeface="Times New Roman" pitchFamily="34" charset="-120"/>
                  </a:rPr>
                  <a:t>等设备量不可能超过生产设备总量的</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80%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8_AN.44_1#96d8a064e?vcp=1&amp;vop=1&amp;pid=df86106d1&amp;color=36,64,97&amp;vtp=1&amp;bbb=1"/>
              <p:cNvSpPr>
                <a:spLocks noRot="1" noChangeAspect="1" noMove="1" noResize="1" noEditPoints="1" noAdjustHandles="1" noChangeArrowheads="1" noChangeShapeType="1" noTextEdit="1"/>
              </p:cNvSpPr>
              <p:nvPr/>
            </p:nvSpPr>
            <p:spPr>
              <a:xfrm>
                <a:off x="539496" y="2716491"/>
                <a:ext cx="11109960" cy="3459480"/>
              </a:xfrm>
              <a:prstGeom prst="rect">
                <a:avLst/>
              </a:prstGeom>
              <a:blipFill>
                <a:blip r:embed="rId5"/>
                <a:stretch>
                  <a:fillRect l="-1317" t="-176" b="-229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6&amp;si=26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8_BD.45_1#3eae9fed6?vcp=1&amp;vop=1&amp;pid=df86106d1&amp;color=36,64,97&amp;vtp=1&amp;bt=1&amp;bbb=1&amp;hb=1"/>
              <p:cNvSpPr/>
              <p:nvPr/>
            </p:nvSpPr>
            <p:spPr>
              <a:xfrm>
                <a:off x="539496" y="2194673"/>
                <a:ext cx="11109960" cy="1109980"/>
              </a:xfrm>
              <a:prstGeom prst="rect">
                <a:avLst/>
              </a:prstGeom>
              <a:noFill/>
              <a:ln/>
            </p:spPr>
            <p:txBody>
              <a:bodyPr wrap="none" lIns="0" tIns="0" rIns="0" bIns="0" rtlCol="0" anchor="t"/>
              <a:lstStyle/>
              <a:p>
                <a:pPr algn="l" latinLnBrk="1">
                  <a:lnSpc>
                    <a:spcPts val="46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至少在哪一年底，该企业的</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等设备占全体设备的比例超过</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60%</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参考数据：</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4</m:t>
                            </m:r>
                          </m:num>
                          <m:den>
                            <m:r>
                              <a:rPr lang="en-US" altLang="zh-CN" sz="1800" b="0" i="0">
                                <a:solidFill>
                                  <a:srgbClr val="244061"/>
                                </a:solidFill>
                                <a:latin typeface="Cambria Math" pitchFamily="34" charset="0"/>
                                <a:ea typeface="Cambria Math" pitchFamily="34" charset="-122"/>
                                <a:cs typeface="Cambria Math" pitchFamily="34" charset="-120"/>
                              </a:rPr>
                              <m:t>5</m:t>
                            </m:r>
                          </m:den>
                        </m:f>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3</m:t>
                        </m:r>
                      </m:sup>
                    </m:sSup>
                    <m:r>
                      <a:rPr lang="en-US" altLang="zh-CN" sz="1800" b="0" i="0">
                        <a:solidFill>
                          <a:srgbClr val="244061"/>
                        </a:solidFill>
                        <a:latin typeface="Cambria Math" pitchFamily="34" charset="0"/>
                        <a:ea typeface="Cambria Math" pitchFamily="34" charset="-122"/>
                        <a:cs typeface="Cambria Math" pitchFamily="34" charset="-120"/>
                      </a:rPr>
                      <m:t>=0.512</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4</m:t>
                            </m:r>
                          </m:num>
                          <m:den>
                            <m:r>
                              <a:rPr lang="en-US" altLang="zh-CN" sz="1800" b="0" i="0">
                                <a:solidFill>
                                  <a:srgbClr val="244061"/>
                                </a:solidFill>
                                <a:latin typeface="Cambria Math" pitchFamily="34" charset="0"/>
                                <a:ea typeface="Cambria Math" pitchFamily="34" charset="-122"/>
                                <a:cs typeface="Cambria Math" pitchFamily="34" charset="-120"/>
                              </a:rPr>
                              <m:t>5</m:t>
                            </m:r>
                          </m:den>
                        </m:f>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4</m:t>
                        </m:r>
                      </m:sup>
                    </m:sSup>
                    <m:r>
                      <a:rPr lang="en-US" altLang="zh-CN" sz="1800" b="0" i="0">
                        <a:solidFill>
                          <a:srgbClr val="244061"/>
                        </a:solidFill>
                        <a:latin typeface="Cambria Math" pitchFamily="34" charset="0"/>
                        <a:ea typeface="Cambria Math" pitchFamily="34" charset="-122"/>
                        <a:cs typeface="Cambria Math" pitchFamily="34" charset="-120"/>
                      </a:rPr>
                      <m:t>=0.409</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 </a:t>
                </a:r>
              </a:p>
              <a:p>
                <a:pPr latinLnBrk="1">
                  <a:lnSpc>
                    <a:spcPts val="4500"/>
                  </a:lnSpc>
                </a:pPr>
                <a14:m>
                  <m:oMath xmlns:m="http://schemas.openxmlformats.org/officeDocument/2006/math">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m:t>
                        </m:r>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4</m:t>
                            </m:r>
                          </m:num>
                          <m:den>
                            <m:r>
                              <a:rPr lang="en-US" altLang="zh-CN" b="0" i="0">
                                <a:solidFill>
                                  <a:srgbClr val="244061"/>
                                </a:solidFill>
                                <a:latin typeface="Cambria Math" pitchFamily="34" charset="0"/>
                                <a:ea typeface="Cambria Math" pitchFamily="34" charset="-122"/>
                                <a:cs typeface="Cambria Math" pitchFamily="34" charset="-120"/>
                              </a:rPr>
                              <m:t>5</m:t>
                            </m:r>
                          </m:den>
                        </m:f>
                        <m:r>
                          <a:rPr lang="en-US" altLang="zh-CN" b="0" i="0">
                            <a:solidFill>
                              <a:srgbClr val="244061"/>
                            </a:solidFill>
                            <a:latin typeface="Cambria Math" pitchFamily="34" charset="0"/>
                            <a:ea typeface="Cambria Math" pitchFamily="34" charset="-122"/>
                            <a:cs typeface="Cambria Math" pitchFamily="34" charset="-120"/>
                          </a:rPr>
                          <m:t>)</m:t>
                        </m:r>
                      </m:e>
                      <m:sup>
                        <m:r>
                          <a:rPr lang="en-US" altLang="zh-CN" b="0" i="0">
                            <a:solidFill>
                              <a:srgbClr val="244061"/>
                            </a:solidFill>
                            <a:latin typeface="Cambria Math" pitchFamily="34" charset="0"/>
                            <a:ea typeface="Cambria Math" pitchFamily="34" charset="-122"/>
                            <a:cs typeface="Cambria Math" pitchFamily="34" charset="-120"/>
                          </a:rPr>
                          <m:t>5</m:t>
                        </m:r>
                      </m:sup>
                    </m:sSup>
                    <m:r>
                      <a:rPr lang="en-US" altLang="zh-CN" b="0" i="0">
                        <a:solidFill>
                          <a:srgbClr val="244061"/>
                        </a:solidFill>
                        <a:latin typeface="Cambria Math" pitchFamily="34" charset="0"/>
                        <a:ea typeface="Cambria Math" pitchFamily="34" charset="-122"/>
                        <a:cs typeface="Cambria Math" pitchFamily="34" charset="-120"/>
                      </a:rPr>
                      <m:t>=0.327</m:t>
                    </m:r>
                    <m:r>
                      <m:rPr>
                        <m:nor/>
                      </m:rPr>
                      <a:rPr lang="en-US" altLang="zh-CN" b="0" i="0">
                        <a:solidFill>
                          <a:srgbClr val="244061"/>
                        </a:solidFill>
                        <a:latin typeface="Cambria Math" pitchFamily="34" charset="0"/>
                        <a:ea typeface="Cambria Math" pitchFamily="34" charset="-122"/>
                        <a:cs typeface="Cambria Math" pitchFamily="34" charset="-120"/>
                      </a:rPr>
                      <m:t> </m:t>
                    </m:r>
                    <m:r>
                      <a:rPr lang="en-US" altLang="zh-CN" b="0" i="0">
                        <a:solidFill>
                          <a:srgbClr val="244061"/>
                        </a:solidFill>
                        <a:latin typeface="Cambria Math" pitchFamily="34" charset="0"/>
                        <a:ea typeface="Cambria Math" pitchFamily="34" charset="-122"/>
                        <a:cs typeface="Cambria Math" pitchFamily="34" charset="-120"/>
                      </a:rPr>
                      <m:t>68</m:t>
                    </m:r>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xmlns="">
          <p:sp>
            <p:nvSpPr>
              <p:cNvPr id="2" name="QO_8_BD.45_1#3eae9fed6?vcp=1&amp;vop=1&amp;pid=df86106d1&amp;color=36,64,97&amp;vtp=1&amp;bt=1&amp;bbb=1&amp;hb=1"/>
              <p:cNvSpPr>
                <a:spLocks noRot="1" noChangeAspect="1" noMove="1" noResize="1" noEditPoints="1" noAdjustHandles="1" noChangeArrowheads="1" noChangeShapeType="1" noTextEdit="1"/>
              </p:cNvSpPr>
              <p:nvPr/>
            </p:nvSpPr>
            <p:spPr>
              <a:xfrm>
                <a:off x="539496" y="2194673"/>
                <a:ext cx="11109960" cy="1109980"/>
              </a:xfrm>
              <a:prstGeom prst="rect">
                <a:avLst/>
              </a:prstGeom>
              <a:blipFill>
                <a:blip r:embed="rId3"/>
                <a:stretch>
                  <a:fillRect l="-1317" b="-549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AN.46_1#3eae9fed6?vcp=1&amp;vop=1&amp;pid=df86106d1&amp;color=36,64,97&amp;vtp=1&amp;bbb=1"/>
              <p:cNvSpPr/>
              <p:nvPr/>
            </p:nvSpPr>
            <p:spPr>
              <a:xfrm>
                <a:off x="539496" y="3311385"/>
                <a:ext cx="11109960" cy="1370140"/>
              </a:xfrm>
              <a:prstGeom prst="rect">
                <a:avLst/>
              </a:prstGeom>
              <a:noFill/>
              <a:ln/>
            </p:spPr>
            <p:txBody>
              <a:bodyPr wrap="none" lIns="0" tIns="0" rIns="0" bIns="0" rtlCol="0" anchor="t"/>
              <a:lstStyle/>
              <a:p>
                <a:pPr algn="l" latinLnBrk="1">
                  <a:lnSpc>
                    <a:spcPts val="3400"/>
                  </a:lnSpc>
                </a:pPr>
                <a:r>
                  <a:rPr lang="en-US" altLang="zh-CN" sz="1800" b="0" i="0" dirty="0">
                    <a:solidFill>
                      <a:srgbClr val="6565FF"/>
                    </a:solidFill>
                    <a:latin typeface="Times New Roman" pitchFamily="34" charset="0"/>
                    <a:ea typeface="微软雅黑" pitchFamily="34" charset="-122"/>
                    <a:cs typeface="Times New Roman" pitchFamily="34" charset="-120"/>
                  </a:rPr>
                  <a:t>【解】由</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5</m:t>
                        </m:r>
                      </m:den>
                    </m:f>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&gt;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5</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&lt;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单调递减，又</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&gt;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&lt;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−1≥4</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以至少在</a:t>
                </a:r>
                <a:r>
                  <a:rPr lang="en-US" altLang="zh-CN" sz="1800" b="0" i="0" dirty="0">
                    <a:solidFill>
                      <a:srgbClr val="6565FF"/>
                    </a:solidFill>
                    <a:latin typeface="Times New Roman" pitchFamily="34" charset="0"/>
                    <a:ea typeface="微软雅黑" pitchFamily="34" charset="-122"/>
                    <a:cs typeface="Times New Roman" pitchFamily="34" charset="-120"/>
                  </a:rPr>
                  <a:t>2025年底，该企业的</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oMath>
                </a14:m>
                <a:r>
                  <a:rPr lang="en-US" altLang="zh-CN" sz="1800" b="0" i="0" dirty="0">
                    <a:solidFill>
                      <a:srgbClr val="6565FF"/>
                    </a:solidFill>
                    <a:latin typeface="Times New Roman" pitchFamily="34" charset="0"/>
                    <a:ea typeface="微软雅黑" pitchFamily="34" charset="-122"/>
                    <a:cs typeface="Times New Roman" pitchFamily="34" charset="-120"/>
                  </a:rPr>
                  <a:t>等设备占全体设备的比例超过</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60%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8_AN.46_1#3eae9fed6?vcp=1&amp;vop=1&amp;pid=df86106d1&amp;color=36,64,97&amp;vtp=1&amp;bbb=1"/>
              <p:cNvSpPr>
                <a:spLocks noRot="1" noChangeAspect="1" noMove="1" noResize="1" noEditPoints="1" noAdjustHandles="1" noChangeArrowheads="1" noChangeShapeType="1" noTextEdit="1"/>
              </p:cNvSpPr>
              <p:nvPr/>
            </p:nvSpPr>
            <p:spPr>
              <a:xfrm>
                <a:off x="539496" y="3311385"/>
                <a:ext cx="11109960" cy="1370140"/>
              </a:xfrm>
              <a:prstGeom prst="rect">
                <a:avLst/>
              </a:prstGeom>
              <a:blipFill>
                <a:blip r:embed="rId4"/>
                <a:stretch>
                  <a:fillRect l="-1317" b="-1022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7&amp;si=27checked= 1 &amp; amp; version = 1.0.5checked=1&amp;version=1.0.5">
    <p:spTree>
      <p:nvGrpSpPr>
        <p:cNvPr id="1" name=""/>
        <p:cNvGrpSpPr/>
        <p:nvPr/>
      </p:nvGrpSpPr>
      <p:grpSpPr>
        <a:xfrm>
          <a:off x="0" y="0"/>
          <a:ext cx="0" cy="0"/>
          <a:chOff x="0" y="0"/>
          <a:chExt cx="0" cy="0"/>
        </a:xfrm>
      </p:grpSpPr>
      <p:sp>
        <p:nvSpPr>
          <p:cNvPr id="2" name="C_5_BD#80bced421?vcp=1&amp;pid=254618d6f&amp;color=0,55,96&amp;vtp=1&amp;bt=1&amp;bbb=1"/>
          <p:cNvSpPr/>
          <p:nvPr/>
        </p:nvSpPr>
        <p:spPr>
          <a:xfrm>
            <a:off x="539496" y="828000"/>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高分进阶</a:t>
            </a:r>
            <a:endParaRPr lang="en-US" altLang="zh-CN" sz="2400" dirty="0"/>
          </a:p>
        </p:txBody>
      </p:sp>
      <p:sp>
        <p:nvSpPr>
          <p:cNvPr id="3" name="C_6_BD#b18622f34?vcp=1&amp;pid=80bced421&amp;color=101,101,255&amp;vtp=1&amp;bbb=1"/>
          <p:cNvSpPr/>
          <p:nvPr/>
        </p:nvSpPr>
        <p:spPr>
          <a:xfrm>
            <a:off x="539496" y="1364144"/>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题型4</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等差数列、等比数列在经济生活中的综合应用</a:t>
            </a:r>
            <a:endParaRPr lang="en-US" altLang="zh-CN" sz="2200" dirty="0"/>
          </a:p>
        </p:txBody>
      </p:sp>
      <mc:AlternateContent xmlns:mc="http://schemas.openxmlformats.org/markup-compatibility/2006" xmlns:a14="http://schemas.microsoft.com/office/drawing/2010/main">
        <mc:Choice Requires="a14">
          <p:sp>
            <p:nvSpPr>
              <p:cNvPr id="4" name="QO_7_BD.47_1#270abcb54?vcp=1&amp;vop=1&amp;pid=b18622f34&amp;color=36,64,97&amp;vtp=1&amp;bbb=1&amp;hb=1"/>
              <p:cNvSpPr/>
              <p:nvPr/>
            </p:nvSpPr>
            <p:spPr>
              <a:xfrm>
                <a:off x="539496" y="1853002"/>
                <a:ext cx="11109960" cy="20305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例4</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某国采用养老储备金制度，公民在就业的第一年就交纳养老储备金，数目为</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，以后每年交纳的数目均比</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上一年增加</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𝑑</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𝑑</m:t>
                    </m:r>
                    <m:r>
                      <a:rPr lang="en-US" altLang="zh-CN" sz="1800" b="0" i="0">
                        <a:solidFill>
                          <a:srgbClr val="244061"/>
                        </a:solidFill>
                        <a:latin typeface="Cambria Math" pitchFamily="34" charset="0"/>
                        <a:ea typeface="Cambria Math" pitchFamily="34" charset="-122"/>
                        <a:cs typeface="Cambria Math" pitchFamily="34" charset="-120"/>
                      </a:rPr>
                      <m:t>&gt;0)</m:t>
                    </m:r>
                  </m:oMath>
                </a14:m>
                <a:r>
                  <a:rPr lang="en-US" altLang="zh-CN" sz="1800" b="0" i="0" dirty="0">
                    <a:solidFill>
                      <a:srgbClr val="244061"/>
                    </a:solidFill>
                    <a:latin typeface="Times New Roman" pitchFamily="34" charset="0"/>
                    <a:ea typeface="微软雅黑" pitchFamily="34" charset="-122"/>
                    <a:cs typeface="Times New Roman" pitchFamily="34" charset="-120"/>
                  </a:rPr>
                  <a:t>，因此，历年所交纳的储备金数目</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是一个公差为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的等差数列.与此同时</a:t>
                </a:r>
                <a:r>
                  <a:rPr lang="en-US" altLang="zh-CN" sz="1800" b="0" i="0">
                    <a:solidFill>
                      <a:srgbClr val="244061"/>
                    </a:solidFill>
                    <a:latin typeface="Times New Roman" pitchFamily="34" charset="0"/>
                    <a:ea typeface="微软雅黑" pitchFamily="34" charset="-122"/>
                    <a:cs typeface="Times New Roman" pitchFamily="34" charset="-120"/>
                  </a:rPr>
                  <a:t>，国家</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给予优惠的计息政策</a:t>
                </a:r>
                <a:r>
                  <a:rPr lang="en-US" altLang="zh-CN" sz="1800" b="0" i="0" dirty="0">
                    <a:solidFill>
                      <a:srgbClr val="244061"/>
                    </a:solidFill>
                    <a:latin typeface="Times New Roman" pitchFamily="34" charset="0"/>
                    <a:ea typeface="微软雅黑" pitchFamily="34" charset="-122"/>
                    <a:cs typeface="Times New Roman" pitchFamily="34" charset="-120"/>
                  </a:rPr>
                  <a:t>，不仅采用固定利率，而且计算复利.这就是说，如果固定利率为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&gt;0)</m:t>
                    </m:r>
                  </m:oMath>
                </a14:m>
                <a:r>
                  <a:rPr lang="en-US" altLang="zh-CN" sz="1800" b="0" i="0" dirty="0">
                    <a:solidFill>
                      <a:srgbClr val="244061"/>
                    </a:solidFill>
                    <a:latin typeface="Times New Roman" pitchFamily="34" charset="0"/>
                    <a:ea typeface="微软雅黑" pitchFamily="34" charset="-122"/>
                    <a:cs typeface="Times New Roman" pitchFamily="34" charset="-120"/>
                  </a:rPr>
                  <a:t>，那么，在第</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年</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末</a:t>
                </a:r>
                <a:r>
                  <a:rPr lang="en-US" altLang="zh-CN" sz="1800" b="0" i="0" dirty="0">
                    <a:solidFill>
                      <a:srgbClr val="244061"/>
                    </a:solidFill>
                    <a:latin typeface="Times New Roman" pitchFamily="34" charset="0"/>
                    <a:ea typeface="微软雅黑" pitchFamily="34" charset="-122"/>
                    <a:cs typeface="Times New Roman" pitchFamily="34" charset="-120"/>
                  </a:rPr>
                  <a:t>，第一年所交纳的储备金就变为</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𝑟</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，第二年所交纳的储备金就变为</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𝑟</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−2</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𝑇</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表示到</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第</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年末所累计的储备金总额.</a:t>
                </a:r>
                <a:endParaRPr lang="en-US" altLang="zh-CN" dirty="0"/>
              </a:p>
            </p:txBody>
          </p:sp>
        </mc:Choice>
        <mc:Fallback xmlns="">
          <p:sp>
            <p:nvSpPr>
              <p:cNvPr id="4" name="QO_7_BD.47_1#270abcb54?vcp=1&amp;vop=1&amp;pid=b18622f34&amp;color=36,64,97&amp;vtp=1&amp;bbb=1&amp;hb=1"/>
              <p:cNvSpPr>
                <a:spLocks noRot="1" noChangeAspect="1" noMove="1" noResize="1" noEditPoints="1" noAdjustHandles="1" noChangeArrowheads="1" noChangeShapeType="1" noTextEdit="1"/>
              </p:cNvSpPr>
              <p:nvPr/>
            </p:nvSpPr>
            <p:spPr>
              <a:xfrm>
                <a:off x="539496" y="1853002"/>
                <a:ext cx="11109960" cy="2030540"/>
              </a:xfrm>
              <a:prstGeom prst="rect">
                <a:avLst/>
              </a:prstGeom>
              <a:blipFill>
                <a:blip r:embed="rId3"/>
                <a:stretch>
                  <a:fillRect l="-1317" r="-1262" b="-660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8_BD.48_1#537c84b89?vcp=1&amp;vop=1&amp;pid=270abcb54&amp;color=36,64,97&amp;vtp=1&amp;bbb=1"/>
              <p:cNvSpPr/>
              <p:nvPr/>
            </p:nvSpPr>
            <p:spPr>
              <a:xfrm>
                <a:off x="539496" y="3919624"/>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写出</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𝑇</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𝑇</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的递推关系式；</a:t>
                </a:r>
                <a:endParaRPr lang="en-US" altLang="zh-CN" sz="1800" dirty="0"/>
              </a:p>
            </p:txBody>
          </p:sp>
        </mc:Choice>
        <mc:Fallback xmlns="">
          <p:sp>
            <p:nvSpPr>
              <p:cNvPr id="5" name="QO_8_BD.48_1#537c84b89?vcp=1&amp;vop=1&amp;pid=270abcb54&amp;color=36,64,97&amp;vtp=1&amp;bbb=1"/>
              <p:cNvSpPr>
                <a:spLocks noRot="1" noChangeAspect="1" noMove="1" noResize="1" noEditPoints="1" noAdjustHandles="1" noChangeArrowheads="1" noChangeShapeType="1" noTextEdit="1"/>
              </p:cNvSpPr>
              <p:nvPr/>
            </p:nvSpPr>
            <p:spPr>
              <a:xfrm>
                <a:off x="539496" y="3919624"/>
                <a:ext cx="11109960" cy="363665"/>
              </a:xfrm>
              <a:prstGeom prst="rect">
                <a:avLst/>
              </a:prstGeom>
              <a:blipFill>
                <a:blip r:embed="rId4"/>
                <a:stretch>
                  <a:fillRect l="-1317" b="-3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8_AN.49_1#537c84b89?vcp=1&amp;vop=1&amp;pid=270abcb54&amp;color=36,64,97&amp;vtp=1&amp;bbb=1"/>
              <p:cNvSpPr/>
              <p:nvPr/>
            </p:nvSpPr>
            <p:spPr>
              <a:xfrm>
                <a:off x="539496" y="4334914"/>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6565FF"/>
                    </a:solidFill>
                    <a:latin typeface="Times New Roman" pitchFamily="34" charset="0"/>
                    <a:ea typeface="微软雅黑" pitchFamily="34" charset="-122"/>
                    <a:cs typeface="Times New Roman" pitchFamily="34" charset="-120"/>
                  </a:rPr>
                  <a:t>【解】依题设有</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𝑇</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𝑇</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8_AN.49_1#537c84b89?vcp=1&amp;vop=1&amp;pid=270abcb54&amp;color=36,64,97&amp;vtp=1&amp;bbb=1"/>
              <p:cNvSpPr>
                <a:spLocks noRot="1" noChangeAspect="1" noMove="1" noResize="1" noEditPoints="1" noAdjustHandles="1" noChangeArrowheads="1" noChangeShapeType="1" noTextEdit="1"/>
              </p:cNvSpPr>
              <p:nvPr/>
            </p:nvSpPr>
            <p:spPr>
              <a:xfrm>
                <a:off x="539496" y="4334914"/>
                <a:ext cx="11109960" cy="363665"/>
              </a:xfrm>
              <a:prstGeom prst="rect">
                <a:avLst/>
              </a:prstGeom>
              <a:blipFill>
                <a:blip r:embed="rId5"/>
                <a:stretch>
                  <a:fillRect l="-1317" b="-383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8&amp;si=28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8_BD.50_1#fca34ca9b?vcp=1&amp;vop=1&amp;pid=270abcb54&amp;color=36,64,97&amp;vtp=1&amp;bt=1&amp;bbb=1"/>
              <p:cNvSpPr/>
              <p:nvPr/>
            </p:nvSpPr>
            <p:spPr>
              <a:xfrm>
                <a:off x="539496" y="828000"/>
                <a:ext cx="11109960" cy="316040"/>
              </a:xfrm>
              <a:prstGeom prst="rect">
                <a:avLst/>
              </a:prstGeom>
              <a:noFill/>
              <a:ln/>
            </p:spPr>
            <p:txBody>
              <a:bodyPr wrap="none" lIns="0" tIns="0" rIns="0" bIns="0" rtlCol="0" anchor="t"/>
              <a:lstStyle/>
              <a:p>
                <a:pPr algn="l" latinLnBrk="1">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求证：</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𝑇</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𝐴</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𝐵</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𝐴</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是一个等比数列，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𝐵</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是一个等差数列.</a:t>
                </a:r>
                <a:endParaRPr lang="en-US" altLang="zh-CN" sz="1800" dirty="0"/>
              </a:p>
            </p:txBody>
          </p:sp>
        </mc:Choice>
        <mc:Fallback xmlns="">
          <p:sp>
            <p:nvSpPr>
              <p:cNvPr id="2" name="QO_8_BD.50_1#fca34ca9b?vcp=1&amp;vop=1&amp;pid=270abcb54&amp;color=36,64,97&amp;vtp=1&amp;bt=1&amp;bbb=1"/>
              <p:cNvSpPr>
                <a:spLocks noRot="1" noChangeAspect="1" noMove="1" noResize="1" noEditPoints="1" noAdjustHandles="1" noChangeArrowheads="1" noChangeShapeType="1" noTextEdit="1"/>
              </p:cNvSpPr>
              <p:nvPr/>
            </p:nvSpPr>
            <p:spPr>
              <a:xfrm>
                <a:off x="539496" y="828000"/>
                <a:ext cx="11109960" cy="316040"/>
              </a:xfrm>
              <a:prstGeom prst="rect">
                <a:avLst/>
              </a:prstGeom>
              <a:blipFill>
                <a:blip r:embed="rId3"/>
                <a:stretch>
                  <a:fillRect l="-1317" t="-13462" b="-4230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AN.51_1#fca34ca9b?vcp=1&amp;vop=1&amp;pid=270abcb54&amp;color=36,64,97&amp;vtp=1&amp;bbb=1&amp;hb=1"/>
              <p:cNvSpPr/>
              <p:nvPr/>
            </p:nvSpPr>
            <p:spPr>
              <a:xfrm>
                <a:off x="539496" y="1150517"/>
                <a:ext cx="11109960" cy="5003800"/>
              </a:xfrm>
              <a:prstGeom prst="rect">
                <a:avLst/>
              </a:prstGeom>
              <a:noFill/>
              <a:ln/>
            </p:spPr>
            <p:txBody>
              <a:bodyPr wrap="none" lIns="0" tIns="0" rIns="0" bIns="0" rtlCol="0" anchor="t"/>
              <a:lstStyle/>
              <a:p>
                <a:pPr algn="l" latinLnBrk="1">
                  <a:lnSpc>
                    <a:spcPts val="2800"/>
                  </a:lnSpc>
                </a:pPr>
                <a:r>
                  <a:rPr lang="en-US" altLang="zh-CN" sz="1800" b="0" i="0" dirty="0">
                    <a:solidFill>
                      <a:srgbClr val="6565FF"/>
                    </a:solidFill>
                    <a:latin typeface="Times New Roman" pitchFamily="34" charset="0"/>
                    <a:ea typeface="微软雅黑" pitchFamily="34" charset="-122"/>
                    <a:cs typeface="Times New Roman" pitchFamily="34" charset="-120"/>
                  </a:rPr>
                  <a:t>【证明】</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𝑇</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反复使用上述关系式，</a:t>
                </a:r>
                <a:endParaRPr lang="en-US" altLang="zh-CN" sz="1800" dirty="0"/>
              </a:p>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𝑇</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𝑇</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𝑇</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28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.①</a:t>
                </a:r>
                <a:endParaRPr lang="en-US" altLang="zh-CN" sz="1800" dirty="0"/>
              </a:p>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在</a:t>
                </a:r>
                <a:r>
                  <a:rPr lang="en-US" altLang="zh-CN" sz="1800" b="0" i="0" dirty="0">
                    <a:solidFill>
                      <a:srgbClr val="6565FF"/>
                    </a:solidFill>
                    <a:latin typeface="Times New Roman" pitchFamily="34" charset="0"/>
                    <a:ea typeface="微软雅黑" pitchFamily="34" charset="-122"/>
                    <a:cs typeface="Times New Roman" pitchFamily="34" charset="-120"/>
                  </a:rPr>
                  <a:t>①式两端同乘</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，得</a:t>
                </a:r>
                <a:endParaRPr lang="en-US" altLang="zh-CN" sz="1800" dirty="0"/>
              </a:p>
              <a:p>
                <a:pPr latinLnBrk="1">
                  <a:lnSpc>
                    <a:spcPts val="2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𝑇</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.②</a:t>
                </a:r>
                <a:endParaRPr lang="en-US" altLang="zh-CN" sz="1800" dirty="0"/>
              </a:p>
              <a:p>
                <a:pPr latinLnBrk="1">
                  <a:lnSpc>
                    <a:spcPts val="29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②−①</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，得</a:t>
                </a:r>
              </a:p>
              <a:p>
                <a:pPr latinLnBrk="1">
                  <a:lnSpc>
                    <a:spcPts val="40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𝑟</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𝑇</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𝑑</m:t>
                        </m:r>
                      </m:num>
                      <m:den>
                        <m:r>
                          <a:rPr lang="en-US" altLang="zh-CN" sz="1800" b="0" i="0">
                            <a:solidFill>
                              <a:srgbClr val="6565FF"/>
                            </a:solidFill>
                            <a:latin typeface="Cambria Math" pitchFamily="34" charset="0"/>
                            <a:ea typeface="Cambria Math" pitchFamily="34" charset="-122"/>
                            <a:cs typeface="Cambria Math" pitchFamily="34" charset="-120"/>
                          </a:rPr>
                          <m:t>𝑟</m:t>
                        </m:r>
                      </m:den>
                    </m:f>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0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𝑇</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𝑟</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𝑑</m:t>
                        </m:r>
                      </m:num>
                      <m:den>
                        <m:r>
                          <a:rPr lang="en-US" altLang="zh-CN" sz="1800" b="0" i="0">
                            <a:solidFill>
                              <a:srgbClr val="6565FF"/>
                            </a:solidFill>
                            <a:latin typeface="Cambria Math" pitchFamily="34" charset="0"/>
                            <a:ea typeface="Cambria Math" pitchFamily="34" charset="-122"/>
                            <a:cs typeface="Cambria Math" pitchFamily="34" charset="-120"/>
                          </a:rPr>
                          <m:t>𝑟</m:t>
                        </m:r>
                      </m:den>
                    </m:f>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𝑟</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000"/>
                  </a:lnSpc>
                </a:pPr>
                <a:r>
                  <a:rPr lang="en-US" altLang="zh-CN" b="0" i="0">
                    <a:solidFill>
                      <a:srgbClr val="6565FF"/>
                    </a:solidFill>
                    <a:latin typeface="Times New Roman" pitchFamily="34" charset="0"/>
                    <a:ea typeface="微软雅黑" pitchFamily="34" charset="-122"/>
                    <a:cs typeface="Times New Roman" pitchFamily="34" charset="-120"/>
                  </a:rPr>
                  <a:t>若</a:t>
                </a:r>
                <a:r>
                  <a:rPr lang="en-US" altLang="zh-CN" sz="1800" b="0" i="0">
                    <a:solidFill>
                      <a:srgbClr val="6565FF"/>
                    </a:solidFill>
                    <a:latin typeface="Times New Roman" pitchFamily="34" charset="0"/>
                    <a:ea typeface="微软雅黑" pitchFamily="34" charset="-122"/>
                    <a:cs typeface="Times New Roman" pitchFamily="34" charset="-120"/>
                  </a:rPr>
                  <a:t>记</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𝑟</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𝑟</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𝑑</m:t>
                        </m:r>
                      </m:num>
                      <m:den>
                        <m:r>
                          <a:rPr lang="en-US" altLang="zh-CN" sz="1800" b="0" i="0">
                            <a:solidFill>
                              <a:srgbClr val="6565FF"/>
                            </a:solidFill>
                            <a:latin typeface="Cambria Math" pitchFamily="34" charset="0"/>
                            <a:ea typeface="Cambria Math" pitchFamily="34" charset="-122"/>
                            <a:cs typeface="Cambria Math" pitchFamily="34" charset="-120"/>
                          </a:rPr>
                          <m:t>𝑟</m:t>
                        </m:r>
                      </m:den>
                    </m:f>
                    <m:r>
                      <a:rPr lang="en-US" altLang="zh-CN" sz="1800" b="0" i="0">
                        <a:solidFill>
                          <a:srgbClr val="6565FF"/>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0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𝑇</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𝑛</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𝐴</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是以</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𝑟</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为首项，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为公比的等比数列，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𝐵</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是以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𝑟</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𝑑</m:t>
                        </m:r>
                      </m:num>
                      <m:den>
                        <m:r>
                          <a:rPr lang="en-US" altLang="zh-CN" sz="1800" b="0" i="0">
                            <a:solidFill>
                              <a:srgbClr val="6565FF"/>
                            </a:solidFill>
                            <a:latin typeface="Cambria Math" pitchFamily="34" charset="0"/>
                            <a:ea typeface="Cambria Math" pitchFamily="34" charset="-122"/>
                            <a:cs typeface="Cambria Math" pitchFamily="34" charset="-120"/>
                          </a:rPr>
                          <m:t>𝑟</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为首</a:t>
                </a:r>
              </a:p>
              <a:p>
                <a:pPr latinLnBrk="1">
                  <a:lnSpc>
                    <a:spcPts val="3900"/>
                  </a:lnSpc>
                </a:pPr>
                <a:r>
                  <a:rPr lang="en-US" altLang="zh-CN" b="0" i="0">
                    <a:solidFill>
                      <a:srgbClr val="6565FF"/>
                    </a:solidFill>
                    <a:latin typeface="Times New Roman" pitchFamily="34" charset="0"/>
                    <a:ea typeface="微软雅黑" pitchFamily="34" charset="-122"/>
                    <a:cs typeface="Times New Roman" pitchFamily="34" charset="-120"/>
                  </a:rPr>
                  <a:t>项</a:t>
                </a:r>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𝑑</m:t>
                        </m:r>
                      </m:num>
                      <m:den>
                        <m:r>
                          <a:rPr lang="en-US" altLang="zh-CN" b="0" i="0">
                            <a:solidFill>
                              <a:srgbClr val="6565FF"/>
                            </a:solidFill>
                            <a:latin typeface="Cambria Math" pitchFamily="34" charset="0"/>
                            <a:ea typeface="Cambria Math" pitchFamily="34" charset="-122"/>
                            <a:cs typeface="Cambria Math" pitchFamily="34" charset="-120"/>
                          </a:rPr>
                          <m:t>𝑟</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为公差的等差数列.</a:t>
                </a:r>
                <a:endParaRPr lang="en-US" altLang="zh-CN" dirty="0"/>
              </a:p>
            </p:txBody>
          </p:sp>
        </mc:Choice>
        <mc:Fallback xmlns="">
          <p:sp>
            <p:nvSpPr>
              <p:cNvPr id="3" name="QO_8_AN.51_1#fca34ca9b?vcp=1&amp;vop=1&amp;pid=270abcb54&amp;color=36,64,97&amp;vtp=1&amp;bbb=1&amp;hb=1"/>
              <p:cNvSpPr>
                <a:spLocks noRot="1" noChangeAspect="1" noMove="1" noResize="1" noEditPoints="1" noAdjustHandles="1" noChangeArrowheads="1" noChangeShapeType="1" noTextEdit="1"/>
              </p:cNvSpPr>
              <p:nvPr/>
            </p:nvSpPr>
            <p:spPr>
              <a:xfrm>
                <a:off x="539496" y="1150517"/>
                <a:ext cx="11109960" cy="5003800"/>
              </a:xfrm>
              <a:prstGeom prst="rect">
                <a:avLst/>
              </a:prstGeom>
              <a:blipFill>
                <a:blip r:embed="rId4"/>
                <a:stretch>
                  <a:fillRect l="-1317" t="-609" r="-988" b="-158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anim calcmode="lin" valueType="num">
                                      <p:cBhvr>
                                        <p:cTn id="4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500"/>
                                        <p:tgtEl>
                                          <p:spTgt spid="3">
                                            <p:txEl>
                                              <p:pRg st="8" end="8"/>
                                            </p:txEl>
                                          </p:spTgt>
                                        </p:tgtEl>
                                      </p:cBhvr>
                                    </p:animEffect>
                                    <p:anim calcmode="lin" valueType="num">
                                      <p:cBhvr>
                                        <p:cTn id="5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3">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fade">
                                      <p:cBhvr>
                                        <p:cTn id="57" dur="500"/>
                                        <p:tgtEl>
                                          <p:spTgt spid="3">
                                            <p:txEl>
                                              <p:pRg st="9" end="9"/>
                                            </p:txEl>
                                          </p:spTgt>
                                        </p:tgtEl>
                                      </p:cBhvr>
                                    </p:animEffect>
                                    <p:anim calcmode="lin" valueType="num">
                                      <p:cBhvr>
                                        <p:cTn id="58"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3">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
                                            <p:txEl>
                                              <p:pRg st="10" end="10"/>
                                            </p:txEl>
                                          </p:spTgt>
                                        </p:tgtEl>
                                        <p:attrNameLst>
                                          <p:attrName>style.visibility</p:attrName>
                                        </p:attrNameLst>
                                      </p:cBhvr>
                                      <p:to>
                                        <p:strVal val="visible"/>
                                      </p:to>
                                    </p:set>
                                    <p:animEffect transition="in" filter="fade">
                                      <p:cBhvr>
                                        <p:cTn id="62" dur="500"/>
                                        <p:tgtEl>
                                          <p:spTgt spid="3">
                                            <p:txEl>
                                              <p:pRg st="10" end="10"/>
                                            </p:txEl>
                                          </p:spTgt>
                                        </p:tgtEl>
                                      </p:cBhvr>
                                    </p:animEffect>
                                    <p:anim calcmode="lin" valueType="num">
                                      <p:cBhvr>
                                        <p:cTn id="6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3">
                                            <p:txEl>
                                              <p:pRg st="10" end="1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Effect transition="in" filter="fade">
                                      <p:cBhvr>
                                        <p:cTn id="67" dur="500"/>
                                        <p:tgtEl>
                                          <p:spTgt spid="3">
                                            <p:txEl>
                                              <p:pRg st="11" end="11"/>
                                            </p:txEl>
                                          </p:spTgt>
                                        </p:tgtEl>
                                      </p:cBhvr>
                                    </p:animEffect>
                                    <p:anim calcmode="lin" valueType="num">
                                      <p:cBhvr>
                                        <p:cTn id="68"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69" dur="5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checked= 1 &amp; amp; version = 1.0.5checked=1&amp;version=1.0.5">
    <p:spTree>
      <p:nvGrpSpPr>
        <p:cNvPr id="1" name=""/>
        <p:cNvGrpSpPr/>
        <p:nvPr/>
      </p:nvGrpSpPr>
      <p:grpSpPr>
        <a:xfrm>
          <a:off x="0" y="0"/>
          <a:ext cx="0" cy="0"/>
          <a:chOff x="0" y="0"/>
          <a:chExt cx="0" cy="0"/>
        </a:xfrm>
      </p:grpSpPr>
      <p:pic>
        <p:nvPicPr>
          <p:cNvPr id="2" name="C_2#0cc810eb6.fixed?vcp=1&amp;pid=fada54cc3&amp;color=36,64,97&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2_BD#0cc810eb6.fixed?vcp=1&amp;pid=fada54cc3&amp;color=61,88,159&amp;vtp=1&amp;bbb=1"/>
          <p:cNvSpPr/>
          <p:nvPr/>
        </p:nvSpPr>
        <p:spPr>
          <a:xfrm>
            <a:off x="694944"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5.3</a:t>
            </a:r>
            <a:endParaRPr lang="en-US" altLang="zh-CN" sz="5400" dirty="0"/>
          </a:p>
        </p:txBody>
      </p:sp>
      <p:sp>
        <p:nvSpPr>
          <p:cNvPr id="4" name="C_2_BD#0cc810eb6.fixed?vcp=1&amp;pid=fada54cc3&amp;color=61,88,159&amp;vtp=1&amp;bbb=1"/>
          <p:cNvSpPr/>
          <p:nvPr/>
        </p:nvSpPr>
        <p:spPr>
          <a:xfrm>
            <a:off x="4315968" y="2587752"/>
            <a:ext cx="7671816"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等比数列</a:t>
            </a:r>
            <a:endParaRPr lang="en-US" altLang="zh-CN" sz="54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name="Slide 29&amp;si=29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EX.52_1#270abcb54?vcp=1&amp;vop=1&amp;pid=b18622f34&amp;color=36,64,97&amp;vtp=1&amp;bt=1&amp;bbb=1&amp;hb=1"/>
              <p:cNvSpPr/>
              <p:nvPr/>
            </p:nvSpPr>
            <p:spPr>
              <a:xfrm>
                <a:off x="539496" y="2944005"/>
                <a:ext cx="11109960" cy="1187895"/>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【方法总结】</a:t>
                </a:r>
                <a:r>
                  <a:rPr lang="en-US" altLang="zh-CN" sz="1800" b="0" i="0" dirty="0">
                    <a:solidFill>
                      <a:srgbClr val="244061"/>
                    </a:solidFill>
                    <a:latin typeface="Times New Roman" pitchFamily="34" charset="0"/>
                    <a:ea typeface="微软雅黑" pitchFamily="34" charset="-122"/>
                    <a:cs typeface="Times New Roman" pitchFamily="34" charset="-120"/>
                  </a:rPr>
                  <a:t>解答等差数列、等比数列综合应用问题的关键是通过审题，将实际问题转化为数列模型</a:t>
                </a:r>
                <a:r>
                  <a:rPr lang="en-US" altLang="zh-CN" sz="1800" b="0" i="0">
                    <a:solidFill>
                      <a:srgbClr val="244061"/>
                    </a:solidFill>
                    <a:latin typeface="Times New Roman" pitchFamily="34" charset="0"/>
                    <a:ea typeface="微软雅黑" pitchFamily="34" charset="-122"/>
                    <a:cs typeface="Times New Roman" pitchFamily="34" charset="-120"/>
                  </a:rPr>
                  <a:t>，运</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用等差数列和等比数列的知识解决问题</a:t>
                </a:r>
                <a:r>
                  <a:rPr lang="en-US" altLang="zh-CN" sz="1800" b="0" i="0" dirty="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Times New Roman" pitchFamily="34" charset="0"/>
                    <a:ea typeface="微软雅黑" pitchFamily="34" charset="-122"/>
                    <a:cs typeface="Times New Roman" pitchFamily="34" charset="-120"/>
                  </a:rPr>
                  <a:t>因此在解题过程中必须明确建立的是等差数列模型还是等比数列模型，</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并明确是求</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𝑛</m:t>
                    </m:r>
                  </m:oMath>
                </a14:m>
                <a:r>
                  <a:rPr lang="en-US" altLang="zh-CN" b="0" i="0" dirty="0">
                    <a:solidFill>
                      <a:srgbClr val="244061"/>
                    </a:solidFill>
                    <a:latin typeface="Times New Roman" pitchFamily="34" charset="0"/>
                    <a:ea typeface="微软雅黑" pitchFamily="34" charset="-122"/>
                    <a:cs typeface="Times New Roman" pitchFamily="34" charset="-120"/>
                  </a:rPr>
                  <a:t>，还是求</a:t>
                </a:r>
                <a14:m>
                  <m:oMath xmlns:m="http://schemas.openxmlformats.org/officeDocument/2006/math">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𝑛</m:t>
                        </m:r>
                      </m:sub>
                    </m:sSub>
                  </m:oMath>
                </a14:m>
                <a:r>
                  <a:rPr lang="en-US" altLang="zh-CN" b="0" i="0" dirty="0">
                    <a:solidFill>
                      <a:srgbClr val="244061"/>
                    </a:solidFill>
                    <a:latin typeface="Times New Roman" pitchFamily="34" charset="0"/>
                    <a:ea typeface="微软雅黑" pitchFamily="34" charset="-122"/>
                    <a:cs typeface="Times New Roman" pitchFamily="34" charset="-120"/>
                  </a:rPr>
                  <a:t>，或是求</a:t>
                </a:r>
                <a14:m>
                  <m:oMath xmlns:m="http://schemas.openxmlformats.org/officeDocument/2006/math">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𝑆</m:t>
                        </m:r>
                      </m:e>
                      <m:sub>
                        <m:r>
                          <a:rPr lang="en-US" altLang="zh-CN" b="0" i="0">
                            <a:solidFill>
                              <a:srgbClr val="244061"/>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xmlns="">
          <p:sp>
            <p:nvSpPr>
              <p:cNvPr id="2" name="QO_7_EX.52_1#270abcb54?vcp=1&amp;vop=1&amp;pid=b18622f34&amp;color=36,64,97&amp;vtp=1&amp;bt=1&amp;bbb=1&amp;hb=1"/>
              <p:cNvSpPr>
                <a:spLocks noRot="1" noChangeAspect="1" noMove="1" noResize="1" noEditPoints="1" noAdjustHandles="1" noChangeArrowheads="1" noChangeShapeType="1" noTextEdit="1"/>
              </p:cNvSpPr>
              <p:nvPr/>
            </p:nvSpPr>
            <p:spPr>
              <a:xfrm>
                <a:off x="539496" y="2944005"/>
                <a:ext cx="11109960" cy="1187895"/>
              </a:xfrm>
              <a:prstGeom prst="rect">
                <a:avLst/>
              </a:prstGeom>
              <a:blipFill>
                <a:blip r:embed="rId3"/>
                <a:stretch>
                  <a:fillRect l="-1317" r="-2305"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0&amp;si=30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53_1#17ddbcdff?vcp=1&amp;vop=1&amp;pid=b18622f34&amp;color=36,64,97&amp;vtp=1&amp;bt=1&amp;bbb=1&amp;hb=1"/>
              <p:cNvSpPr/>
              <p:nvPr/>
            </p:nvSpPr>
            <p:spPr>
              <a:xfrm>
                <a:off x="539496" y="1349488"/>
                <a:ext cx="11109960" cy="16114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4-1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据美国学者詹姆斯·马丁的测算，在近十年，人类知识总量已达到每三年翻一番，2020年甚至会达到每</a:t>
                </a:r>
                <a:r>
                  <a:rPr lang="en-US" altLang="zh-CN" sz="1800" b="0" i="0">
                    <a:solidFill>
                      <a:srgbClr val="244061"/>
                    </a:solidFill>
                    <a:latin typeface="Times New Roman" pitchFamily="34" charset="0"/>
                    <a:ea typeface="微软雅黑" pitchFamily="34" charset="-122"/>
                    <a:cs typeface="Times New Roman" pitchFamily="34" charset="-120"/>
                  </a:rPr>
                  <a:t>73天</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翻一番的空前速度</a:t>
                </a:r>
                <a:r>
                  <a:rPr lang="en-US" altLang="zh-CN" sz="1800" b="0" i="0" dirty="0">
                    <a:solidFill>
                      <a:srgbClr val="244061"/>
                    </a:solidFill>
                    <a:latin typeface="Times New Roman" pitchFamily="34" charset="0"/>
                    <a:ea typeface="微软雅黑" pitchFamily="34" charset="-122"/>
                    <a:cs typeface="Times New Roman" pitchFamily="34" charset="-120"/>
                  </a:rPr>
                  <a:t>.因此，基础教育的任务已不是教会一个人一切知识，而是让一个人学会学习.已知2000</a:t>
                </a:r>
                <a:r>
                  <a:rPr lang="en-US" altLang="zh-CN" sz="1800" b="0" i="0">
                    <a:solidFill>
                      <a:srgbClr val="244061"/>
                    </a:solidFill>
                    <a:latin typeface="Times New Roman" pitchFamily="34" charset="0"/>
                    <a:ea typeface="微软雅黑" pitchFamily="34" charset="-122"/>
                    <a:cs typeface="Times New Roman" pitchFamily="34" charset="-120"/>
                  </a:rPr>
                  <a:t>年年底，</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人类知识总量为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，假如从2000年年底到2009年年底是每三年翻一番，从2009年年底到</a:t>
                </a:r>
                <a:r>
                  <a:rPr lang="en-US" altLang="zh-CN" sz="1800" b="0" i="0">
                    <a:solidFill>
                      <a:srgbClr val="244061"/>
                    </a:solidFill>
                    <a:latin typeface="Times New Roman" pitchFamily="34" charset="0"/>
                    <a:ea typeface="微软雅黑" pitchFamily="34" charset="-122"/>
                    <a:cs typeface="Times New Roman" pitchFamily="34" charset="-120"/>
                  </a:rPr>
                  <a:t>2019年年底是每一年翻一</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番</a:t>
                </a:r>
                <a:r>
                  <a:rPr lang="en-US" altLang="zh-CN" b="0" i="0" dirty="0">
                    <a:solidFill>
                      <a:srgbClr val="244061"/>
                    </a:solidFill>
                    <a:latin typeface="Times New Roman" pitchFamily="34" charset="0"/>
                    <a:ea typeface="微软雅黑" pitchFamily="34" charset="-122"/>
                    <a:cs typeface="Times New Roman" pitchFamily="34" charset="-120"/>
                  </a:rPr>
                  <a:t>，2020年是每73天翻一番.试回答：</a:t>
                </a:r>
                <a:endParaRPr lang="en-US" altLang="zh-CN" dirty="0"/>
              </a:p>
            </p:txBody>
          </p:sp>
        </mc:Choice>
        <mc:Fallback xmlns="">
          <p:sp>
            <p:nvSpPr>
              <p:cNvPr id="2" name="QO_7_BD.53_1#17ddbcdff?vcp=1&amp;vop=1&amp;pid=b18622f34&amp;color=36,64,97&amp;vtp=1&amp;bt=1&amp;bbb=1&amp;hb=1"/>
              <p:cNvSpPr>
                <a:spLocks noRot="1" noChangeAspect="1" noMove="1" noResize="1" noEditPoints="1" noAdjustHandles="1" noChangeArrowheads="1" noChangeShapeType="1" noTextEdit="1"/>
              </p:cNvSpPr>
              <p:nvPr/>
            </p:nvSpPr>
            <p:spPr>
              <a:xfrm>
                <a:off x="539496" y="1349488"/>
                <a:ext cx="11109960" cy="1611440"/>
              </a:xfrm>
              <a:prstGeom prst="rect">
                <a:avLst/>
              </a:prstGeom>
              <a:blipFill>
                <a:blip r:embed="rId3"/>
                <a:stretch>
                  <a:fillRect l="-1317" r="-3293" b="-86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54_1#17ddbcdff?vcp=1&amp;vop=1&amp;pid=b18622f34&amp;color=36,64,97&amp;vtp=1&amp;bbb=1"/>
              <p:cNvSpPr/>
              <p:nvPr/>
            </p:nvSpPr>
            <p:spPr>
              <a:xfrm>
                <a:off x="539496" y="3000805"/>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6565FF"/>
                    </a:solidFill>
                    <a:latin typeface="Times New Roman" pitchFamily="34" charset="0"/>
                    <a:ea typeface="微软雅黑" pitchFamily="34" charset="-122"/>
                    <a:cs typeface="Times New Roman" pitchFamily="34" charset="-120"/>
                  </a:rPr>
                  <a:t>【解】翻一番是在原来的基础上乘2，翻两番是在原来的基础上乘</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，翻</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oMath>
                </a14:m>
                <a:r>
                  <a:rPr lang="en-US" altLang="zh-CN" sz="1800" b="0" i="0" dirty="0">
                    <a:solidFill>
                      <a:srgbClr val="6565FF"/>
                    </a:solidFill>
                    <a:latin typeface="Times New Roman" pitchFamily="34" charset="0"/>
                    <a:ea typeface="微软雅黑" pitchFamily="34" charset="-122"/>
                    <a:cs typeface="Times New Roman" pitchFamily="34" charset="-120"/>
                  </a:rPr>
                  <a:t>番是在原来的基础上乘</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AN.54_1#17ddbcdff?vcp=1&amp;vop=1&amp;pid=b18622f34&amp;color=36,64,97&amp;vtp=1&amp;bbb=1"/>
              <p:cNvSpPr>
                <a:spLocks noRot="1" noChangeAspect="1" noMove="1" noResize="1" noEditPoints="1" noAdjustHandles="1" noChangeArrowheads="1" noChangeShapeType="1" noTextEdit="1"/>
              </p:cNvSpPr>
              <p:nvPr/>
            </p:nvSpPr>
            <p:spPr>
              <a:xfrm>
                <a:off x="539496" y="3000805"/>
                <a:ext cx="11109960" cy="360680"/>
              </a:xfrm>
              <a:prstGeom prst="rect">
                <a:avLst/>
              </a:prstGeom>
              <a:blipFill>
                <a:blip r:embed="rId4"/>
                <a:stretch>
                  <a:fillRect l="-1317" b="-40678"/>
                </a:stretch>
              </a:blipFill>
              <a:ln/>
            </p:spPr>
            <p:txBody>
              <a:bodyPr/>
              <a:lstStyle/>
              <a:p>
                <a:r>
                  <a:rPr lang="zh-CN" altLang="en-US">
                    <a:noFill/>
                  </a:rPr>
                  <a:t> </a:t>
                </a:r>
              </a:p>
            </p:txBody>
          </p:sp>
        </mc:Fallback>
      </mc:AlternateContent>
      <p:sp>
        <p:nvSpPr>
          <p:cNvPr id="4" name="QO_8_BD.55_1#a5874a5b4?vcp=1&amp;vop=1&amp;pid=17ddbcdff&amp;color=36,64,97&amp;vtp=1&amp;bbb=1"/>
          <p:cNvSpPr/>
          <p:nvPr/>
        </p:nvSpPr>
        <p:spPr>
          <a:xfrm>
            <a:off x="539496" y="3374123"/>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2009年年底人类知识总量是多少？</a:t>
            </a:r>
            <a:endParaRPr lang="en-US" altLang="zh-CN" sz="1800" dirty="0"/>
          </a:p>
        </p:txBody>
      </p:sp>
      <mc:AlternateContent xmlns:mc="http://schemas.openxmlformats.org/markup-compatibility/2006" xmlns:a14="http://schemas.microsoft.com/office/drawing/2010/main">
        <mc:Choice Requires="a14">
          <p:sp>
            <p:nvSpPr>
              <p:cNvPr id="5" name="QO_8_AN.56_1#a5874a5b4?vcp=1&amp;vop=1&amp;pid=17ddbcdff&amp;color=36,64,97&amp;vtp=1&amp;bbb=1&amp;hb=1"/>
              <p:cNvSpPr/>
              <p:nvPr/>
            </p:nvSpPr>
            <p:spPr>
              <a:xfrm>
                <a:off x="539496" y="3738613"/>
                <a:ext cx="11109960" cy="772859"/>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【解】从2000年年底到2009年年底是每三年翻一番，共翻三番，在</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的基础上，</a:t>
                </a:r>
                <a:r>
                  <a:rPr lang="en-US" altLang="zh-CN" sz="1800" b="0" i="0">
                    <a:solidFill>
                      <a:srgbClr val="6565FF"/>
                    </a:solidFill>
                    <a:latin typeface="Times New Roman" pitchFamily="34" charset="0"/>
                    <a:ea typeface="微软雅黑" pitchFamily="34" charset="-122"/>
                    <a:cs typeface="Times New Roman" pitchFamily="34" charset="-120"/>
                  </a:rPr>
                  <a:t>2009年年底人类知识总量为</a:t>
                </a:r>
              </a:p>
              <a:p>
                <a:pPr latinLnBrk="1">
                  <a:lnSpc>
                    <a:spcPts val="3100"/>
                  </a:lnSpc>
                </a:pPr>
                <a14:m>
                  <m:oMath xmlns:m="http://schemas.openxmlformats.org/officeDocument/2006/math">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2</m:t>
                        </m:r>
                      </m:e>
                      <m:sup>
                        <m:r>
                          <a:rPr lang="en-US" altLang="zh-CN" b="0" i="0">
                            <a:solidFill>
                              <a:srgbClr val="6565FF"/>
                            </a:solidFill>
                            <a:latin typeface="Cambria Math" pitchFamily="34" charset="0"/>
                            <a:ea typeface="Cambria Math" pitchFamily="34" charset="-122"/>
                            <a:cs typeface="Cambria Math" pitchFamily="34" charset="-120"/>
                          </a:rPr>
                          <m:t>3</m:t>
                        </m:r>
                      </m:sup>
                    </m:sSup>
                    <m:r>
                      <a:rPr lang="en-US" altLang="zh-CN" b="0" i="0">
                        <a:solidFill>
                          <a:srgbClr val="6565FF"/>
                        </a:solidFill>
                        <a:latin typeface="Cambria Math" pitchFamily="34" charset="0"/>
                        <a:ea typeface="Cambria Math" pitchFamily="34" charset="-122"/>
                        <a:cs typeface="Cambria Math" pitchFamily="34" charset="-120"/>
                      </a:rPr>
                      <m:t>𝑎</m:t>
                    </m:r>
                    <m:r>
                      <a:rPr lang="en-US" altLang="zh-CN" b="0" i="0">
                        <a:solidFill>
                          <a:srgbClr val="6565FF"/>
                        </a:solidFill>
                        <a:latin typeface="Cambria Math" pitchFamily="34" charset="0"/>
                        <a:ea typeface="Cambria Math" pitchFamily="34" charset="-122"/>
                        <a:cs typeface="Cambria Math" pitchFamily="34" charset="-120"/>
                      </a:rPr>
                      <m:t>=8</m:t>
                    </m:r>
                    <m:r>
                      <a:rPr lang="en-US" altLang="zh-CN" b="0" i="0">
                        <a:solidFill>
                          <a:srgbClr val="6565FF"/>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QO_8_AN.56_1#a5874a5b4?vcp=1&amp;vop=1&amp;pid=17ddbcdff&amp;color=36,64,97&amp;vtp=1&amp;bbb=1&amp;hb=1"/>
              <p:cNvSpPr>
                <a:spLocks noRot="1" noChangeAspect="1" noMove="1" noResize="1" noEditPoints="1" noAdjustHandles="1" noChangeArrowheads="1" noChangeShapeType="1" noTextEdit="1"/>
              </p:cNvSpPr>
              <p:nvPr/>
            </p:nvSpPr>
            <p:spPr>
              <a:xfrm>
                <a:off x="539496" y="3738613"/>
                <a:ext cx="11109960" cy="772859"/>
              </a:xfrm>
              <a:prstGeom prst="rect">
                <a:avLst/>
              </a:prstGeom>
              <a:blipFill>
                <a:blip r:embed="rId5"/>
                <a:stretch>
                  <a:fillRect l="-1317" b="-18110"/>
                </a:stretch>
              </a:blipFill>
              <a:ln/>
            </p:spPr>
            <p:txBody>
              <a:bodyPr/>
              <a:lstStyle/>
              <a:p>
                <a:r>
                  <a:rPr lang="zh-CN" altLang="en-US">
                    <a:noFill/>
                  </a:rPr>
                  <a:t> </a:t>
                </a:r>
              </a:p>
            </p:txBody>
          </p:sp>
        </mc:Fallback>
      </mc:AlternateContent>
      <p:sp>
        <p:nvSpPr>
          <p:cNvPr id="6" name="QO_8_BD.57_1#e8ab883e3?vcp=1&amp;vop=1&amp;pid=17ddbcdff&amp;color=36,64,97&amp;vtp=1&amp;bbb=1"/>
          <p:cNvSpPr/>
          <p:nvPr/>
        </p:nvSpPr>
        <p:spPr>
          <a:xfrm>
            <a:off x="539496" y="4520298"/>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2019年年底人类知识总量是多少？</a:t>
            </a:r>
            <a:endParaRPr lang="en-US" altLang="zh-CN" sz="1800" dirty="0"/>
          </a:p>
        </p:txBody>
      </p:sp>
      <mc:AlternateContent xmlns:mc="http://schemas.openxmlformats.org/markup-compatibility/2006" xmlns:a14="http://schemas.microsoft.com/office/drawing/2010/main">
        <mc:Choice Requires="a14">
          <p:sp>
            <p:nvSpPr>
              <p:cNvPr id="7" name="QO_8_AN.58_1#e8ab883e3?vcp=1&amp;vop=1&amp;pid=17ddbcdff&amp;color=36,64,97&amp;vtp=1&amp;bbb=1&amp;hb=1"/>
              <p:cNvSpPr/>
              <p:nvPr/>
            </p:nvSpPr>
            <p:spPr>
              <a:xfrm>
                <a:off x="539496" y="4928793"/>
                <a:ext cx="11109960" cy="772859"/>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【解】从2009年年底到2019年年底是每一年翻一番，共翻十番，所以</a:t>
                </a:r>
                <a:r>
                  <a:rPr lang="en-US" altLang="zh-CN" sz="1800" b="0" i="0">
                    <a:solidFill>
                      <a:srgbClr val="6565FF"/>
                    </a:solidFill>
                    <a:latin typeface="Times New Roman" pitchFamily="34" charset="0"/>
                    <a:ea typeface="微软雅黑" pitchFamily="34" charset="-122"/>
                    <a:cs typeface="Times New Roman" pitchFamily="34" charset="-120"/>
                  </a:rPr>
                  <a:t>2019年年底人类知识总量为</a:t>
                </a:r>
              </a:p>
              <a:p>
                <a:pPr latinLnBrk="1">
                  <a:lnSpc>
                    <a:spcPts val="31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8</m:t>
                    </m:r>
                    <m:r>
                      <a:rPr lang="en-US" altLang="zh-CN" b="0" i="0">
                        <a:solidFill>
                          <a:srgbClr val="6565FF"/>
                        </a:solidFill>
                        <a:latin typeface="Cambria Math" pitchFamily="34" charset="0"/>
                        <a:ea typeface="Cambria Math" pitchFamily="34" charset="-122"/>
                        <a:cs typeface="Cambria Math" pitchFamily="34" charset="-120"/>
                      </a:rPr>
                      <m:t>𝑎</m:t>
                    </m:r>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2</m:t>
                        </m:r>
                      </m:e>
                      <m:sup>
                        <m:r>
                          <a:rPr lang="en-US" altLang="zh-CN" b="0" i="0">
                            <a:solidFill>
                              <a:srgbClr val="6565FF"/>
                            </a:solidFill>
                            <a:latin typeface="Cambria Math" pitchFamily="34" charset="0"/>
                            <a:ea typeface="Cambria Math" pitchFamily="34" charset="-122"/>
                            <a:cs typeface="Cambria Math" pitchFamily="34" charset="-120"/>
                          </a:rPr>
                          <m:t>10</m:t>
                        </m:r>
                      </m:sup>
                    </m:sSup>
                    <m:r>
                      <a:rPr lang="en-US" altLang="zh-CN" b="0" i="0">
                        <a:solidFill>
                          <a:srgbClr val="6565FF"/>
                        </a:solidFill>
                        <a:latin typeface="Cambria Math" pitchFamily="34" charset="0"/>
                        <a:ea typeface="Cambria Math" pitchFamily="34" charset="-122"/>
                        <a:cs typeface="Cambria Math" pitchFamily="34" charset="-120"/>
                      </a:rPr>
                      <m:t>=8</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192</m:t>
                    </m:r>
                    <m:r>
                      <a:rPr lang="en-US" altLang="zh-CN" b="0" i="0">
                        <a:solidFill>
                          <a:srgbClr val="6565FF"/>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7" name="QO_8_AN.58_1#e8ab883e3?vcp=1&amp;vop=1&amp;pid=17ddbcdff&amp;color=36,64,97&amp;vtp=1&amp;bbb=1&amp;hb=1"/>
              <p:cNvSpPr>
                <a:spLocks noRot="1" noChangeAspect="1" noMove="1" noResize="1" noEditPoints="1" noAdjustHandles="1" noChangeArrowheads="1" noChangeShapeType="1" noTextEdit="1"/>
              </p:cNvSpPr>
              <p:nvPr/>
            </p:nvSpPr>
            <p:spPr>
              <a:xfrm>
                <a:off x="539496" y="4928793"/>
                <a:ext cx="11109960" cy="772859"/>
              </a:xfrm>
              <a:prstGeom prst="rect">
                <a:avLst/>
              </a:prstGeom>
              <a:blipFill>
                <a:blip r:embed="rId6"/>
                <a:stretch>
                  <a:fillRect l="-1317" b="-182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bg/>
                                          </p:spTgt>
                                        </p:tgtEl>
                                        <p:attrNameLst>
                                          <p:attrName>style.visibility</p:attrName>
                                        </p:attrNameLst>
                                      </p:cBhvr>
                                      <p:to>
                                        <p:strVal val="visible"/>
                                      </p:to>
                                    </p:set>
                                    <p:animEffect transition="in" filter="fade">
                                      <p:cBhvr>
                                        <p:cTn id="19" dur="500"/>
                                        <p:tgtEl>
                                          <p:spTgt spid="5">
                                            <p:bg/>
                                          </p:spTgt>
                                        </p:tgtEl>
                                      </p:cBhvr>
                                    </p:animEffect>
                                    <p:anim calcmode="lin" valueType="num">
                                      <p:cBhvr>
                                        <p:cTn id="20" dur="500" fill="hold"/>
                                        <p:tgtEl>
                                          <p:spTgt spid="5">
                                            <p:bg/>
                                          </p:spTgt>
                                        </p:tgtEl>
                                        <p:attrNameLst>
                                          <p:attrName>ppt_x</p:attrName>
                                        </p:attrNameLst>
                                      </p:cBhvr>
                                      <p:tavLst>
                                        <p:tav tm="0">
                                          <p:val>
                                            <p:strVal val="#ppt_x"/>
                                          </p:val>
                                        </p:tav>
                                        <p:tav tm="100000">
                                          <p:val>
                                            <p:strVal val="#ppt_x"/>
                                          </p:val>
                                        </p:tav>
                                      </p:tavLst>
                                    </p:anim>
                                    <p:anim calcmode="lin" valueType="num">
                                      <p:cBhvr>
                                        <p:cTn id="21" dur="500" fill="hold"/>
                                        <p:tgtEl>
                                          <p:spTgt spid="5">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Effect transition="in" filter="fade">
                                      <p:cBhvr>
                                        <p:cTn id="24" dur="500"/>
                                        <p:tgtEl>
                                          <p:spTgt spid="5">
                                            <p:txEl>
                                              <p:pRg st="0" end="0"/>
                                            </p:txEl>
                                          </p:spTgt>
                                        </p:tgtEl>
                                      </p:cBhvr>
                                    </p:animEffect>
                                    <p:anim calcmode="lin" valueType="num">
                                      <p:cBhvr>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5">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anim calcmode="lin" valueType="num">
                                      <p:cBhvr>
                                        <p:cTn id="3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7">
                                            <p:bg/>
                                          </p:spTgt>
                                        </p:tgtEl>
                                        <p:attrNameLst>
                                          <p:attrName>style.visibility</p:attrName>
                                        </p:attrNameLst>
                                      </p:cBhvr>
                                      <p:to>
                                        <p:strVal val="visible"/>
                                      </p:to>
                                    </p:set>
                                    <p:animEffect transition="in" filter="fade">
                                      <p:cBhvr>
                                        <p:cTn id="36" dur="500"/>
                                        <p:tgtEl>
                                          <p:spTgt spid="7">
                                            <p:bg/>
                                          </p:spTgt>
                                        </p:tgtEl>
                                      </p:cBhvr>
                                    </p:animEffect>
                                    <p:anim calcmode="lin" valueType="num">
                                      <p:cBhvr>
                                        <p:cTn id="37" dur="500" fill="hold"/>
                                        <p:tgtEl>
                                          <p:spTgt spid="7">
                                            <p:bg/>
                                          </p:spTgt>
                                        </p:tgtEl>
                                        <p:attrNameLst>
                                          <p:attrName>ppt_x</p:attrName>
                                        </p:attrNameLst>
                                      </p:cBhvr>
                                      <p:tavLst>
                                        <p:tav tm="0">
                                          <p:val>
                                            <p:strVal val="#ppt_x"/>
                                          </p:val>
                                        </p:tav>
                                        <p:tav tm="100000">
                                          <p:val>
                                            <p:strVal val="#ppt_x"/>
                                          </p:val>
                                        </p:tav>
                                      </p:tavLst>
                                    </p:anim>
                                    <p:anim calcmode="lin" valueType="num">
                                      <p:cBhvr>
                                        <p:cTn id="38" dur="500" fill="hold"/>
                                        <p:tgtEl>
                                          <p:spTgt spid="7">
                                            <p:bg/>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animEffect transition="in" filter="fade">
                                      <p:cBhvr>
                                        <p:cTn id="41" dur="500"/>
                                        <p:tgtEl>
                                          <p:spTgt spid="7">
                                            <p:txEl>
                                              <p:pRg st="0" end="0"/>
                                            </p:txEl>
                                          </p:spTgt>
                                        </p:tgtEl>
                                      </p:cBhvr>
                                    </p:animEffect>
                                    <p:anim calcmode="lin" valueType="num">
                                      <p:cBhvr>
                                        <p:cTn id="4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7">
                                            <p:txEl>
                                              <p:pRg st="0" end="0"/>
                                            </p:txEl>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7">
                                            <p:txEl>
                                              <p:pRg st="1" end="1"/>
                                            </p:txEl>
                                          </p:spTgt>
                                        </p:tgtEl>
                                        <p:attrNameLst>
                                          <p:attrName>style.visibility</p:attrName>
                                        </p:attrNameLst>
                                      </p:cBhvr>
                                      <p:to>
                                        <p:strVal val="visible"/>
                                      </p:to>
                                    </p:set>
                                    <p:animEffect transition="in" filter="fade">
                                      <p:cBhvr>
                                        <p:cTn id="46" dur="500"/>
                                        <p:tgtEl>
                                          <p:spTgt spid="7">
                                            <p:txEl>
                                              <p:pRg st="1" end="1"/>
                                            </p:txEl>
                                          </p:spTgt>
                                        </p:tgtEl>
                                      </p:cBhvr>
                                    </p:animEffect>
                                    <p:anim calcmode="lin" valueType="num">
                                      <p:cBhvr>
                                        <p:cTn id="4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48" dur="5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1&amp;si=31checked= 1 &amp; amp; version = 1.0.5checked=1&amp;version=1.0.5">
    <p:spTree>
      <p:nvGrpSpPr>
        <p:cNvPr id="1" name=""/>
        <p:cNvGrpSpPr/>
        <p:nvPr/>
      </p:nvGrpSpPr>
      <p:grpSpPr>
        <a:xfrm>
          <a:off x="0" y="0"/>
          <a:ext cx="0" cy="0"/>
          <a:chOff x="0" y="0"/>
          <a:chExt cx="0" cy="0"/>
        </a:xfrm>
      </p:grpSpPr>
      <p:sp>
        <p:nvSpPr>
          <p:cNvPr id="2" name="QO_8_BD.59_1#c3bf03047?vcp=1&amp;vop=1&amp;pid=17ddbcdff&amp;color=36,64,97&amp;mp=1&amp;vtp=1&amp;bt=1&amp;bbb=1"/>
          <p:cNvSpPr/>
          <p:nvPr/>
        </p:nvSpPr>
        <p:spPr>
          <a:xfrm>
            <a:off x="539496" y="2935369"/>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2020年按365天计算，2020年年底人类知识总量是多少？</a:t>
            </a:r>
            <a:endParaRPr lang="en-US" altLang="zh-CN" sz="1800" dirty="0"/>
          </a:p>
        </p:txBody>
      </p:sp>
      <mc:AlternateContent xmlns:mc="http://schemas.openxmlformats.org/markup-compatibility/2006" xmlns:a14="http://schemas.microsoft.com/office/drawing/2010/main">
        <mc:Choice Requires="a14">
          <p:sp>
            <p:nvSpPr>
              <p:cNvPr id="3" name="QO_8_AN.60_1#c3bf03047?vcp=1&amp;vop=1&amp;pid=17ddbcdff&amp;color=36,64,97&amp;vtp=1&amp;bbb=1&amp;hb=1"/>
              <p:cNvSpPr/>
              <p:nvPr/>
            </p:nvSpPr>
            <p:spPr>
              <a:xfrm>
                <a:off x="539496" y="3353008"/>
                <a:ext cx="11109960" cy="782193"/>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【解】2020年是每73天翻一番，而2020年按365天计算，共翻五番，所以</a:t>
                </a:r>
                <a:r>
                  <a:rPr lang="en-US" altLang="zh-CN" sz="1800" b="0" i="0">
                    <a:solidFill>
                      <a:srgbClr val="6565FF"/>
                    </a:solidFill>
                    <a:latin typeface="Times New Roman" pitchFamily="34" charset="0"/>
                    <a:ea typeface="微软雅黑" pitchFamily="34" charset="-122"/>
                    <a:cs typeface="Times New Roman" pitchFamily="34" charset="-120"/>
                  </a:rPr>
                  <a:t>2020年年底人类知识总量为</a:t>
                </a:r>
              </a:p>
              <a:p>
                <a:pPr latinLnBrk="1">
                  <a:lnSpc>
                    <a:spcPts val="32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8</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192</m:t>
                    </m:r>
                    <m:r>
                      <a:rPr lang="en-US" altLang="zh-CN" b="0" i="0">
                        <a:solidFill>
                          <a:srgbClr val="6565FF"/>
                        </a:solidFill>
                        <a:latin typeface="Cambria Math" pitchFamily="34" charset="0"/>
                        <a:ea typeface="Cambria Math" pitchFamily="34" charset="-122"/>
                        <a:cs typeface="Cambria Math" pitchFamily="34" charset="-120"/>
                      </a:rPr>
                      <m:t>𝑎</m:t>
                    </m:r>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2</m:t>
                        </m:r>
                      </m:e>
                      <m:sup>
                        <m:r>
                          <a:rPr lang="en-US" altLang="zh-CN" b="0" i="0">
                            <a:solidFill>
                              <a:srgbClr val="6565FF"/>
                            </a:solidFill>
                            <a:latin typeface="Cambria Math" pitchFamily="34" charset="0"/>
                            <a:ea typeface="Cambria Math" pitchFamily="34" charset="-122"/>
                            <a:cs typeface="Cambria Math" pitchFamily="34" charset="-120"/>
                          </a:rPr>
                          <m:t>5</m:t>
                        </m:r>
                      </m:sup>
                    </m:sSup>
                    <m:r>
                      <a:rPr lang="en-US" altLang="zh-CN" b="0" i="0">
                        <a:solidFill>
                          <a:srgbClr val="6565FF"/>
                        </a:solidFill>
                        <a:latin typeface="Cambria Math" pitchFamily="34" charset="0"/>
                        <a:ea typeface="Cambria Math" pitchFamily="34" charset="-122"/>
                        <a:cs typeface="Cambria Math" pitchFamily="34" charset="-120"/>
                      </a:rPr>
                      <m:t>=262</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144</m:t>
                    </m:r>
                    <m:r>
                      <a:rPr lang="en-US" altLang="zh-CN" b="0" i="0">
                        <a:solidFill>
                          <a:srgbClr val="6565FF"/>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8_AN.60_1#c3bf03047?vcp=1&amp;vop=1&amp;pid=17ddbcdff&amp;color=36,64,97&amp;vtp=1&amp;bbb=1&amp;hb=1"/>
              <p:cNvSpPr>
                <a:spLocks noRot="1" noChangeAspect="1" noMove="1" noResize="1" noEditPoints="1" noAdjustHandles="1" noChangeArrowheads="1" noChangeShapeType="1" noTextEdit="1"/>
              </p:cNvSpPr>
              <p:nvPr/>
            </p:nvSpPr>
            <p:spPr>
              <a:xfrm>
                <a:off x="539496" y="3353008"/>
                <a:ext cx="11109960" cy="782193"/>
              </a:xfrm>
              <a:prstGeom prst="rect">
                <a:avLst/>
              </a:prstGeom>
              <a:blipFill>
                <a:blip r:embed="rId3"/>
                <a:stretch>
                  <a:fillRect l="-1317" b="-1875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2&amp;si=32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61_1#1fd14c80e?vcp=1&amp;vop=1&amp;pid=b18622f34&amp;color=36,64,97&amp;vtp=1&amp;bt=1&amp;bbb=1&amp;hb=1"/>
              <p:cNvSpPr/>
              <p:nvPr/>
            </p:nvSpPr>
            <p:spPr>
              <a:xfrm>
                <a:off x="539496" y="828000"/>
                <a:ext cx="11109960" cy="1611059"/>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4-2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现在某企业进行技术改造，有两种方案，甲方案：一次性贷款10万元，第一年便可获利1万元</a:t>
                </a:r>
                <a:r>
                  <a:rPr lang="en-US" altLang="zh-CN" sz="1800" b="0" i="0">
                    <a:solidFill>
                      <a:srgbClr val="244061"/>
                    </a:solidFill>
                    <a:latin typeface="Times New Roman" pitchFamily="34" charset="0"/>
                    <a:ea typeface="微软雅黑" pitchFamily="34" charset="-122"/>
                    <a:cs typeface="Times New Roman" pitchFamily="34" charset="-120"/>
                  </a:rPr>
                  <a:t>，以后每年比</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前一年增加</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30%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的利润；乙方案：每年贷款1万元，第一年可获利1万元，以后每年获利比前一年增加0.5</a:t>
                </a:r>
                <a:r>
                  <a:rPr lang="en-US" altLang="zh-CN" sz="1800" b="0" i="0">
                    <a:solidFill>
                      <a:srgbClr val="244061"/>
                    </a:solidFill>
                    <a:latin typeface="Times New Roman" pitchFamily="34" charset="0"/>
                    <a:ea typeface="微软雅黑" pitchFamily="34" charset="-122"/>
                    <a:cs typeface="Times New Roman" pitchFamily="34" charset="-120"/>
                  </a:rPr>
                  <a:t>万元，</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两方案的使用期都是</a:t>
                </a:r>
                <a:r>
                  <a:rPr lang="en-US" altLang="zh-CN" sz="1800" b="0" i="0" dirty="0">
                    <a:solidFill>
                      <a:srgbClr val="244061"/>
                    </a:solidFill>
                    <a:latin typeface="Times New Roman" pitchFamily="34" charset="0"/>
                    <a:ea typeface="微软雅黑" pitchFamily="34" charset="-122"/>
                    <a:cs typeface="Times New Roman" pitchFamily="34" charset="-120"/>
                  </a:rPr>
                  <a:t>10年，到期后一次性归还本息.若银行贷款利息均按年息</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的复利计算</a:t>
                </a:r>
                <a:r>
                  <a:rPr lang="en-US" altLang="zh-CN" sz="1800" b="0" i="0">
                    <a:solidFill>
                      <a:srgbClr val="244061"/>
                    </a:solidFill>
                    <a:latin typeface="Times New Roman" pitchFamily="34" charset="0"/>
                    <a:ea typeface="微软雅黑" pitchFamily="34" charset="-122"/>
                    <a:cs typeface="Times New Roman" pitchFamily="34" charset="-120"/>
                  </a:rPr>
                  <a:t>，试比较两种方案</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中哪种方案获利更多</a:t>
                </a:r>
                <a:r>
                  <a:rPr lang="en-US" altLang="zh-CN" b="0" i="0" dirty="0">
                    <a:solidFill>
                      <a:srgbClr val="244061"/>
                    </a:solidFill>
                    <a:latin typeface="Times New Roman" pitchFamily="34" charset="0"/>
                    <a:ea typeface="微软雅黑" pitchFamily="34" charset="-122"/>
                    <a:cs typeface="Times New Roman" pitchFamily="34" charset="-120"/>
                  </a:rPr>
                  <a:t>.（精确到千元，参考数据：</a:t>
                </a:r>
                <a14:m>
                  <m:oMath xmlns:m="http://schemas.openxmlformats.org/officeDocument/2006/math">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1.1</m:t>
                        </m:r>
                      </m:e>
                      <m:sup>
                        <m:r>
                          <a:rPr lang="en-US" altLang="zh-CN" b="0" i="0">
                            <a:solidFill>
                              <a:srgbClr val="244061"/>
                            </a:solidFill>
                            <a:latin typeface="Cambria Math" pitchFamily="34" charset="0"/>
                            <a:ea typeface="Cambria Math" pitchFamily="34" charset="-122"/>
                            <a:cs typeface="Cambria Math" pitchFamily="34" charset="-120"/>
                          </a:rPr>
                          <m:t>10</m:t>
                        </m:r>
                      </m:sup>
                    </m:sSup>
                    <m:r>
                      <a:rPr lang="en-US" altLang="zh-CN" b="0" i="0">
                        <a:solidFill>
                          <a:srgbClr val="244061"/>
                        </a:solidFill>
                        <a:latin typeface="Cambria Math" pitchFamily="34" charset="0"/>
                        <a:ea typeface="Cambria Math" pitchFamily="34" charset="-122"/>
                        <a:cs typeface="Cambria Math" pitchFamily="34" charset="-120"/>
                      </a:rPr>
                      <m:t>≈2.594</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1.3</m:t>
                        </m:r>
                      </m:e>
                      <m:sup>
                        <m:r>
                          <a:rPr lang="en-US" altLang="zh-CN" b="0" i="0">
                            <a:solidFill>
                              <a:srgbClr val="244061"/>
                            </a:solidFill>
                            <a:latin typeface="Cambria Math" pitchFamily="34" charset="0"/>
                            <a:ea typeface="Cambria Math" pitchFamily="34" charset="-122"/>
                            <a:cs typeface="Cambria Math" pitchFamily="34" charset="-120"/>
                          </a:rPr>
                          <m:t>10</m:t>
                        </m:r>
                      </m:sup>
                    </m:sSup>
                    <m:r>
                      <a:rPr lang="en-US" altLang="zh-CN" b="0" i="0">
                        <a:solidFill>
                          <a:srgbClr val="244061"/>
                        </a:solidFill>
                        <a:latin typeface="Cambria Math" pitchFamily="34" charset="0"/>
                        <a:ea typeface="Cambria Math" pitchFamily="34" charset="-122"/>
                        <a:cs typeface="Cambria Math" pitchFamily="34" charset="-120"/>
                      </a:rPr>
                      <m:t>≈13.79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O_7_BD.61_1#1fd14c80e?vcp=1&amp;vop=1&amp;pid=b18622f34&amp;color=36,64,97&amp;vtp=1&amp;bt=1&amp;bbb=1&amp;hb=1"/>
              <p:cNvSpPr>
                <a:spLocks noRot="1" noChangeAspect="1" noMove="1" noResize="1" noEditPoints="1" noAdjustHandles="1" noChangeArrowheads="1" noChangeShapeType="1" noTextEdit="1"/>
              </p:cNvSpPr>
              <p:nvPr/>
            </p:nvSpPr>
            <p:spPr>
              <a:xfrm>
                <a:off x="539496" y="828000"/>
                <a:ext cx="11109960" cy="1611059"/>
              </a:xfrm>
              <a:prstGeom prst="rect">
                <a:avLst/>
              </a:prstGeom>
              <a:blipFill>
                <a:blip r:embed="rId3"/>
                <a:stretch>
                  <a:fillRect l="-1317" r="-933" b="-871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62_1#1fd14c80e?vcp=1&amp;vop=1&amp;pid=b18622f34&amp;color=36,64,97&amp;vtp=1&amp;bbb=1&amp;hb=1"/>
              <p:cNvSpPr/>
              <p:nvPr/>
            </p:nvSpPr>
            <p:spPr>
              <a:xfrm>
                <a:off x="539496" y="2437345"/>
                <a:ext cx="11109960" cy="3656140"/>
              </a:xfrm>
              <a:prstGeom prst="rect">
                <a:avLst/>
              </a:prstGeom>
              <a:noFill/>
              <a:ln/>
            </p:spPr>
            <p:txBody>
              <a:bodyPr wrap="none" lIns="0" tIns="0" rIns="0" bIns="0" rtlCol="0" anchor="t"/>
              <a:lstStyle/>
              <a:p>
                <a:pPr algn="l" latinLnBrk="1">
                  <a:lnSpc>
                    <a:spcPts val="3200"/>
                  </a:lnSpc>
                </a:pPr>
                <a:r>
                  <a:rPr lang="en-US" altLang="zh-CN" sz="1800" b="0" i="0" dirty="0">
                    <a:solidFill>
                      <a:srgbClr val="6565FF"/>
                    </a:solidFill>
                    <a:latin typeface="Times New Roman" pitchFamily="34" charset="0"/>
                    <a:ea typeface="微软雅黑" pitchFamily="34" charset="-122"/>
                    <a:cs typeface="Times New Roman" pitchFamily="34" charset="-120"/>
                  </a:rPr>
                  <a:t>【解】甲方案10年中每年获利数构成首项为1，公比为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1+30%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的等比数列</a:t>
                </a:r>
                <a:r>
                  <a:rPr lang="en-US" altLang="zh-CN" sz="1800" b="0" i="0">
                    <a:solidFill>
                      <a:srgbClr val="6565FF"/>
                    </a:solidFill>
                    <a:latin typeface="Times New Roman" pitchFamily="34" charset="0"/>
                    <a:ea typeface="微软雅黑" pitchFamily="34" charset="-122"/>
                    <a:cs typeface="Times New Roman" pitchFamily="34" charset="-120"/>
                  </a:rPr>
                  <a:t>，其和为</a:t>
                </a:r>
              </a:p>
              <a:p>
                <a:pPr latinLnBrk="1">
                  <a:lnSpc>
                    <a:spcPts val="3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1+(1+30%)+(1+30%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+⋯+(1+30%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9</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1.3</m:t>
                            </m:r>
                          </m:e>
                          <m:sup>
                            <m:r>
                              <a:rPr lang="en-US" altLang="zh-CN" sz="1800" b="0" i="0">
                                <a:solidFill>
                                  <a:srgbClr val="6565FF"/>
                                </a:solidFill>
                                <a:latin typeface="Cambria Math" pitchFamily="34" charset="0"/>
                                <a:ea typeface="Cambria Math" pitchFamily="34" charset="-122"/>
                                <a:cs typeface="Cambria Math" pitchFamily="34" charset="-120"/>
                              </a:rPr>
                              <m:t>10</m:t>
                            </m:r>
                          </m:sup>
                        </m:sSup>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1.3−1</m:t>
                        </m:r>
                      </m:den>
                    </m:f>
                    <m:r>
                      <a:rPr lang="en-US" altLang="zh-CN" sz="1800" b="0" i="0">
                        <a:solidFill>
                          <a:srgbClr val="6565FF"/>
                        </a:solidFill>
                        <a:latin typeface="Cambria Math" pitchFamily="34" charset="0"/>
                        <a:ea typeface="Cambria Math" pitchFamily="34" charset="-122"/>
                        <a:cs typeface="Cambria Math" pitchFamily="34" charset="-120"/>
                      </a:rPr>
                      <m:t>≈42.63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（万元）.</a:t>
                </a:r>
                <a:endParaRPr lang="en-US" altLang="zh-CN" sz="1800" dirty="0"/>
              </a:p>
              <a:p>
                <a:pPr latinLnBrk="1">
                  <a:lnSpc>
                    <a:spcPts val="3200"/>
                  </a:lnSpc>
                </a:pPr>
                <a:r>
                  <a:rPr lang="en-US" altLang="zh-CN" b="0" i="0">
                    <a:solidFill>
                      <a:srgbClr val="6565FF"/>
                    </a:solidFill>
                    <a:latin typeface="Times New Roman" pitchFamily="34" charset="0"/>
                    <a:ea typeface="微软雅黑" pitchFamily="34" charset="-122"/>
                    <a:cs typeface="Times New Roman" pitchFamily="34" charset="-120"/>
                  </a:rPr>
                  <a:t>到</a:t>
                </a:r>
                <a:r>
                  <a:rPr lang="en-US" altLang="zh-CN" sz="1800" b="0" i="0">
                    <a:solidFill>
                      <a:srgbClr val="6565FF"/>
                    </a:solidFill>
                    <a:latin typeface="Times New Roman" pitchFamily="34" charset="0"/>
                    <a:ea typeface="微软雅黑" pitchFamily="34" charset="-122"/>
                    <a:cs typeface="Times New Roman" pitchFamily="34" charset="-120"/>
                  </a:rPr>
                  <a:t>期时银行贷款的本息为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10×(1+0.1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10</m:t>
                        </m:r>
                      </m:sup>
                    </m:sSup>
                    <m:r>
                      <a:rPr lang="en-US" altLang="zh-CN" sz="1800" b="0" i="0">
                        <a:solidFill>
                          <a:srgbClr val="6565FF"/>
                        </a:solidFill>
                        <a:latin typeface="Cambria Math" pitchFamily="34" charset="0"/>
                        <a:ea typeface="Cambria Math" pitchFamily="34" charset="-122"/>
                        <a:cs typeface="Cambria Math" pitchFamily="34" charset="-120"/>
                      </a:rPr>
                      <m:t>≈10×2.594=25.94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（万元）.</a:t>
                </a:r>
                <a:endParaRPr lang="en-US" altLang="zh-CN" sz="1800" dirty="0"/>
              </a:p>
              <a:p>
                <a:pPr latinLnBrk="1">
                  <a:lnSpc>
                    <a:spcPts val="32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以甲方案扣除贷款本息后</a:t>
                </a:r>
                <a:r>
                  <a:rPr lang="en-US" altLang="zh-CN" sz="1800" b="0" i="0" dirty="0">
                    <a:solidFill>
                      <a:srgbClr val="6565FF"/>
                    </a:solidFill>
                    <a:latin typeface="Times New Roman" pitchFamily="34" charset="0"/>
                    <a:ea typeface="微软雅黑" pitchFamily="34" charset="-122"/>
                    <a:cs typeface="Times New Roman" pitchFamily="34" charset="-120"/>
                  </a:rPr>
                  <a:t>，净获利约为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42.63−25.94≈16.7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（万元）.</a:t>
                </a:r>
                <a:endParaRPr lang="en-US" altLang="zh-CN" sz="1800" dirty="0"/>
              </a:p>
              <a:p>
                <a:pPr latinLnBrk="1">
                  <a:lnSpc>
                    <a:spcPts val="3200"/>
                  </a:lnSpc>
                </a:pPr>
                <a:r>
                  <a:rPr lang="en-US" altLang="zh-CN" b="0" i="0">
                    <a:solidFill>
                      <a:srgbClr val="6565FF"/>
                    </a:solidFill>
                    <a:latin typeface="Times New Roman" pitchFamily="34" charset="0"/>
                    <a:ea typeface="微软雅黑" pitchFamily="34" charset="-122"/>
                    <a:cs typeface="Times New Roman" pitchFamily="34" charset="-120"/>
                  </a:rPr>
                  <a:t>乙</a:t>
                </a:r>
                <a:r>
                  <a:rPr lang="en-US" altLang="zh-CN" sz="1800" b="0" i="0">
                    <a:solidFill>
                      <a:srgbClr val="6565FF"/>
                    </a:solidFill>
                    <a:latin typeface="Times New Roman" pitchFamily="34" charset="0"/>
                    <a:ea typeface="微软雅黑" pitchFamily="34" charset="-122"/>
                    <a:cs typeface="Times New Roman" pitchFamily="34" charset="-120"/>
                  </a:rPr>
                  <a:t>方案</a:t>
                </a:r>
                <a:r>
                  <a:rPr lang="en-US" altLang="zh-CN" sz="1800" b="0" i="0" dirty="0">
                    <a:solidFill>
                      <a:srgbClr val="6565FF"/>
                    </a:solidFill>
                    <a:latin typeface="Times New Roman" pitchFamily="34" charset="0"/>
                    <a:ea typeface="微软雅黑" pitchFamily="34" charset="-122"/>
                    <a:cs typeface="Times New Roman" pitchFamily="34" charset="-120"/>
                  </a:rPr>
                  <a:t>10年中逐年获利数构成等差数列，首项为1，公差为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,其和为</a:t>
                </a:r>
              </a:p>
              <a:p>
                <a:pPr latinLnBrk="1">
                  <a:lnSpc>
                    <a:spcPts val="32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1+1.5+⋯+(1+9×0.5)=</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10×(1+5.5)</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=32.50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（万元）.</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到</a:t>
                </a:r>
                <a:r>
                  <a:rPr lang="en-US" altLang="zh-CN" sz="1800" b="0" i="0">
                    <a:solidFill>
                      <a:srgbClr val="6565FF"/>
                    </a:solidFill>
                    <a:latin typeface="Times New Roman" pitchFamily="34" charset="0"/>
                    <a:ea typeface="微软雅黑" pitchFamily="34" charset="-122"/>
                    <a:cs typeface="Times New Roman" pitchFamily="34" charset="-120"/>
                  </a:rPr>
                  <a:t>期时银行贷款的本息和为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1.1×[1+(1+10%)+⋯+(1+10%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9</m:t>
                        </m:r>
                      </m:sup>
                    </m:sSup>
                    <m:r>
                      <a:rPr lang="en-US" altLang="zh-CN" sz="1800" b="0" i="0">
                        <a:solidFill>
                          <a:srgbClr val="6565FF"/>
                        </a:solidFill>
                        <a:latin typeface="Cambria Math" pitchFamily="34" charset="0"/>
                        <a:ea typeface="Cambria Math" pitchFamily="34" charset="-122"/>
                        <a:cs typeface="Cambria Math" pitchFamily="34" charset="-120"/>
                      </a:rPr>
                      <m:t>]=1.1×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1.1</m:t>
                            </m:r>
                          </m:e>
                          <m:sup>
                            <m:r>
                              <a:rPr lang="en-US" altLang="zh-CN" sz="1800" b="0" i="0">
                                <a:solidFill>
                                  <a:srgbClr val="6565FF"/>
                                </a:solidFill>
                                <a:latin typeface="Cambria Math" pitchFamily="34" charset="0"/>
                                <a:ea typeface="Cambria Math" pitchFamily="34" charset="-122"/>
                                <a:cs typeface="Cambria Math" pitchFamily="34" charset="-120"/>
                              </a:rPr>
                              <m:t>10</m:t>
                            </m:r>
                          </m:sup>
                        </m:sSup>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1.1−1</m:t>
                        </m:r>
                      </m:den>
                    </m:f>
                    <m:r>
                      <a:rPr lang="en-US" altLang="zh-CN" sz="1800" b="0" i="0">
                        <a:solidFill>
                          <a:srgbClr val="6565FF"/>
                        </a:solidFill>
                        <a:latin typeface="Cambria Math" pitchFamily="34" charset="0"/>
                        <a:ea typeface="Cambria Math" pitchFamily="34" charset="-122"/>
                        <a:cs typeface="Cambria Math" pitchFamily="34" charset="-120"/>
                      </a:rPr>
                      <m:t>≈17.53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（万元）.</a:t>
                </a:r>
                <a:endParaRPr lang="en-US" altLang="zh-CN" sz="1800" dirty="0"/>
              </a:p>
              <a:p>
                <a:pPr latinLnBrk="1">
                  <a:lnSpc>
                    <a:spcPts val="32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以乙方案扣除贷款本息后</a:t>
                </a:r>
                <a:r>
                  <a:rPr lang="en-US" altLang="zh-CN" sz="1800" b="0" i="0" dirty="0">
                    <a:solidFill>
                      <a:srgbClr val="6565FF"/>
                    </a:solidFill>
                    <a:latin typeface="Times New Roman" pitchFamily="34" charset="0"/>
                    <a:ea typeface="微软雅黑" pitchFamily="34" charset="-122"/>
                    <a:cs typeface="Times New Roman" pitchFamily="34" charset="-120"/>
                  </a:rPr>
                  <a:t>，净获利约为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32.50−17.53≈15.0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（万元）.</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比较得</a:t>
                </a:r>
                <a:r>
                  <a:rPr lang="en-US" altLang="zh-CN" b="0" i="0" dirty="0">
                    <a:solidFill>
                      <a:srgbClr val="6565FF"/>
                    </a:solidFill>
                    <a:latin typeface="Times New Roman" pitchFamily="34" charset="0"/>
                    <a:ea typeface="微软雅黑" pitchFamily="34" charset="-122"/>
                    <a:cs typeface="Times New Roman" pitchFamily="34" charset="-120"/>
                  </a:rPr>
                  <a:t>，甲方案净获利多于乙方案净获利.</a:t>
                </a:r>
                <a:endParaRPr lang="en-US" altLang="zh-CN" dirty="0"/>
              </a:p>
            </p:txBody>
          </p:sp>
        </mc:Choice>
        <mc:Fallback xmlns="">
          <p:sp>
            <p:nvSpPr>
              <p:cNvPr id="3" name="QO_7_AN.62_1#1fd14c80e?vcp=1&amp;vop=1&amp;pid=b18622f34&amp;color=36,64,97&amp;vtp=1&amp;bbb=1&amp;hb=1"/>
              <p:cNvSpPr>
                <a:spLocks noRot="1" noChangeAspect="1" noMove="1" noResize="1" noEditPoints="1" noAdjustHandles="1" noChangeArrowheads="1" noChangeShapeType="1" noTextEdit="1"/>
              </p:cNvSpPr>
              <p:nvPr/>
            </p:nvSpPr>
            <p:spPr>
              <a:xfrm>
                <a:off x="539496" y="2437345"/>
                <a:ext cx="11109960" cy="3656140"/>
              </a:xfrm>
              <a:prstGeom prst="rect">
                <a:avLst/>
              </a:prstGeom>
              <a:blipFill>
                <a:blip r:embed="rId4"/>
                <a:stretch>
                  <a:fillRect l="-1317" b="-36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anim calcmode="lin" valueType="num">
                                      <p:cBhvr>
                                        <p:cTn id="4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500"/>
                                        <p:tgtEl>
                                          <p:spTgt spid="3">
                                            <p:txEl>
                                              <p:pRg st="8" end="8"/>
                                            </p:txEl>
                                          </p:spTgt>
                                        </p:tgtEl>
                                      </p:cBhvr>
                                    </p:animEffect>
                                    <p:anim calcmode="lin" valueType="num">
                                      <p:cBhvr>
                                        <p:cTn id="5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3&amp;si=33checked= 1 &amp; amp; version = 1.0.5checked=1&amp;version=1.0.5">
    <p:spTree>
      <p:nvGrpSpPr>
        <p:cNvPr id="1" name=""/>
        <p:cNvGrpSpPr/>
        <p:nvPr/>
      </p:nvGrpSpPr>
      <p:grpSpPr>
        <a:xfrm>
          <a:off x="0" y="0"/>
          <a:ext cx="0" cy="0"/>
          <a:chOff x="0" y="0"/>
          <a:chExt cx="0" cy="0"/>
        </a:xfrm>
      </p:grpSpPr>
      <p:pic>
        <p:nvPicPr>
          <p:cNvPr id="2" name="C_4#2a4daa525?vcp=1&amp;pid=a63db36cc&amp;color=36,64,97&amp;tib=255,255,255&amp;vtp=1&amp;bt=1" descr="preencoded.png"/>
          <p:cNvPicPr>
            <a:picLocks noChangeAspect="1"/>
          </p:cNvPicPr>
          <p:nvPr/>
        </p:nvPicPr>
        <p:blipFill>
          <a:blip r:embed="rId3"/>
          <a:stretch>
            <a:fillRect/>
          </a:stretch>
        </p:blipFill>
        <p:spPr>
          <a:xfrm>
            <a:off x="557784" y="828000"/>
            <a:ext cx="612648" cy="649224"/>
          </a:xfrm>
          <a:prstGeom prst="rect">
            <a:avLst/>
          </a:prstGeom>
        </p:spPr>
      </p:pic>
      <p:sp>
        <p:nvSpPr>
          <p:cNvPr id="3" name="C_4_BD#2a4daa525?vcp=1&amp;pid=a63db36cc&amp;color=61,88,159&amp;vtp=1&amp;bbb=1"/>
          <p:cNvSpPr/>
          <p:nvPr/>
        </p:nvSpPr>
        <p:spPr>
          <a:xfrm>
            <a:off x="1298448" y="89200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巩固练</a:t>
            </a:r>
            <a:endParaRPr lang="en-US" altLang="zh-CN" sz="2400" dirty="0">
              <a:solidFill>
                <a:srgbClr val="3D589F"/>
              </a:solidFill>
            </a:endParaRPr>
          </a:p>
        </p:txBody>
      </p:sp>
      <p:sp>
        <p:nvSpPr>
          <p:cNvPr id="4" name="C_5_BD#b9ce2e9df?vcp=1&amp;pid=2a4daa525&amp;color=0,55,96&amp;vtp=1&amp;bbb=1"/>
          <p:cNvSpPr/>
          <p:nvPr/>
        </p:nvSpPr>
        <p:spPr>
          <a:xfrm>
            <a:off x="539496" y="1608796"/>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A组</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学业基础</a:t>
            </a:r>
            <a:endParaRPr lang="en-US" altLang="zh-CN" sz="2400" dirty="0">
              <a:solidFill>
                <a:srgbClr val="003760"/>
              </a:solidFill>
            </a:endParaRPr>
          </a:p>
        </p:txBody>
      </p:sp>
      <mc:AlternateContent xmlns:mc="http://schemas.openxmlformats.org/markup-compatibility/2006" xmlns:a14="http://schemas.microsoft.com/office/drawing/2010/main">
        <mc:Choice Requires="a14">
          <p:sp>
            <p:nvSpPr>
              <p:cNvPr id="5" name="QC_6_BD.63_1#d6fbfd6fd?vaa=1&amp;vcp=1&amp;vop=1&amp;pid=b9ce2e9df&amp;color=36,64,97&amp;vtp=1&amp;bbb=1"/>
              <p:cNvSpPr/>
              <p:nvPr/>
            </p:nvSpPr>
            <p:spPr>
              <a:xfrm>
                <a:off x="539496" y="2148635"/>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现存入银行8万元，年利率为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2.50%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.若采用1年期自动转存业务，则第5</a:t>
                </a:r>
                <a:r>
                  <a:rPr lang="en-US" altLang="zh-CN" sz="1800" b="0" i="0">
                    <a:solidFill>
                      <a:srgbClr val="244061"/>
                    </a:solidFill>
                    <a:latin typeface="Times New Roman" pitchFamily="34" charset="0"/>
                    <a:ea typeface="微软雅黑" pitchFamily="34" charset="-122"/>
                    <a:cs typeface="Times New Roman" pitchFamily="34" charset="-120"/>
                  </a:rPr>
                  <a:t>年末的本利和有(</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5" name="QC_6_BD.63_1#d6fbfd6fd?vaa=1&amp;vcp=1&amp;vop=1&amp;pid=b9ce2e9df&amp;color=36,64,97&amp;vtp=1&amp;bbb=1"/>
              <p:cNvSpPr>
                <a:spLocks noRot="1" noChangeAspect="1" noMove="1" noResize="1" noEditPoints="1" noAdjustHandles="1" noChangeArrowheads="1" noChangeShapeType="1" noTextEdit="1"/>
              </p:cNvSpPr>
              <p:nvPr/>
            </p:nvSpPr>
            <p:spPr>
              <a:xfrm>
                <a:off x="539496" y="2148635"/>
                <a:ext cx="11109960" cy="360680"/>
              </a:xfrm>
              <a:prstGeom prst="rect">
                <a:avLst/>
              </a:prstGeom>
              <a:blipFill>
                <a:blip r:embed="rId4"/>
                <a:stretch>
                  <a:fillRect l="-1317" b="-38333"/>
                </a:stretch>
              </a:blipFill>
              <a:ln/>
            </p:spPr>
            <p:txBody>
              <a:bodyPr/>
              <a:lstStyle/>
              <a:p>
                <a:r>
                  <a:rPr lang="zh-CN" altLang="en-US">
                    <a:noFill/>
                  </a:rPr>
                  <a:t> </a:t>
                </a:r>
              </a:p>
            </p:txBody>
          </p:sp>
        </mc:Fallback>
      </mc:AlternateContent>
      <p:sp>
        <p:nvSpPr>
          <p:cNvPr id="6" name="QC_6_AN.65_1#d6fbfd6fd.bracket?vaa=1&amp;vcp=1&amp;vop=1&amp;pid=b9ce2e9df&amp;color=36,64,97&amp;vpa=6&amp;vtp=1"/>
          <p:cNvSpPr/>
          <p:nvPr/>
        </p:nvSpPr>
        <p:spPr>
          <a:xfrm>
            <a:off x="9448546" y="2228810"/>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7" name="QC_6_BD.63_2#d6fbfd6fd.choices?vaa=1&amp;vcp=1&amp;vop=1&amp;pid=b9ce2e9df&amp;color=36,64,97&amp;vtp=1&amp;bbb=1"/>
              <p:cNvSpPr/>
              <p:nvPr/>
            </p:nvSpPr>
            <p:spPr>
              <a:xfrm>
                <a:off x="539496" y="2562629"/>
                <a:ext cx="11109960" cy="361315"/>
              </a:xfrm>
              <a:prstGeom prst="rect">
                <a:avLst/>
              </a:prstGeom>
              <a:noFill/>
              <a:ln/>
            </p:spPr>
            <p:txBody>
              <a:bodyPr wrap="none" lIns="0" tIns="0" rIns="0" bIns="0" rtlCol="0" anchor="t"/>
              <a:lstStyle/>
              <a:p>
                <a:pPr latinLnBrk="1">
                  <a:lnSpc>
                    <a:spcPts val="32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8×</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1.025</m:t>
                        </m:r>
                      </m:e>
                      <m:sup>
                        <m:r>
                          <a:rPr lang="en-US" altLang="zh-CN" sz="1800" b="0" i="0">
                            <a:solidFill>
                              <a:srgbClr val="244061"/>
                            </a:solidFill>
                            <a:latin typeface="Cambria Math" pitchFamily="34" charset="0"/>
                            <a:ea typeface="Cambria Math" pitchFamily="34" charset="-122"/>
                            <a:cs typeface="Cambria Math" pitchFamily="34" charset="-120"/>
                          </a:rPr>
                          <m:t>3</m:t>
                        </m:r>
                      </m:sup>
                    </m:sSup>
                  </m:oMath>
                </a14:m>
                <a:r>
                  <a:rPr lang="en-US" altLang="zh-CN" sz="1800" b="0" i="0">
                    <a:solidFill>
                      <a:srgbClr val="244061"/>
                    </a:solidFill>
                    <a:latin typeface="Times New Roman" pitchFamily="34" charset="0"/>
                    <a:ea typeface="微软雅黑" pitchFamily="34" charset="-122"/>
                    <a:cs typeface="Times New Roman" pitchFamily="34" charset="-120"/>
                  </a:rPr>
                  <a:t>万元</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8×</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1.025</m:t>
                        </m:r>
                      </m:e>
                      <m:sup>
                        <m:r>
                          <a:rPr lang="en-US" altLang="zh-CN" sz="1800" b="0" i="0">
                            <a:solidFill>
                              <a:srgbClr val="244061"/>
                            </a:solidFill>
                            <a:latin typeface="Cambria Math" pitchFamily="34" charset="0"/>
                            <a:ea typeface="Cambria Math" pitchFamily="34" charset="-122"/>
                            <a:cs typeface="Cambria Math" pitchFamily="34" charset="-120"/>
                          </a:rPr>
                          <m:t>4</m:t>
                        </m:r>
                      </m:sup>
                    </m:sSup>
                  </m:oMath>
                </a14:m>
                <a:r>
                  <a:rPr lang="en-US" altLang="zh-CN" sz="1800" b="0" i="0">
                    <a:solidFill>
                      <a:srgbClr val="244061"/>
                    </a:solidFill>
                    <a:latin typeface="Times New Roman" pitchFamily="34" charset="0"/>
                    <a:ea typeface="微软雅黑" pitchFamily="34" charset="-122"/>
                    <a:cs typeface="Times New Roman" pitchFamily="34" charset="-120"/>
                  </a:rPr>
                  <a:t>万元</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8×</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1.025</m:t>
                        </m:r>
                      </m:e>
                      <m:sup>
                        <m:r>
                          <a:rPr lang="en-US" altLang="zh-CN" sz="1800" b="0" i="0">
                            <a:solidFill>
                              <a:srgbClr val="244061"/>
                            </a:solidFill>
                            <a:latin typeface="Cambria Math" pitchFamily="34" charset="0"/>
                            <a:ea typeface="Cambria Math" pitchFamily="34" charset="-122"/>
                            <a:cs typeface="Cambria Math" pitchFamily="34" charset="-120"/>
                          </a:rPr>
                          <m:t>5</m:t>
                        </m:r>
                      </m:sup>
                    </m:sSup>
                  </m:oMath>
                </a14:m>
                <a:r>
                  <a:rPr lang="en-US" altLang="zh-CN" sz="1800" b="0" i="0">
                    <a:solidFill>
                      <a:srgbClr val="244061"/>
                    </a:solidFill>
                    <a:latin typeface="Times New Roman" pitchFamily="34" charset="0"/>
                    <a:ea typeface="微软雅黑" pitchFamily="34" charset="-122"/>
                    <a:cs typeface="Times New Roman" pitchFamily="34" charset="-120"/>
                  </a:rPr>
                  <a:t>万元</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8×</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1.025</m:t>
                        </m:r>
                      </m:e>
                      <m:sup>
                        <m:r>
                          <a:rPr lang="en-US" altLang="zh-CN" sz="1800" b="0" i="0">
                            <a:solidFill>
                              <a:srgbClr val="244061"/>
                            </a:solidFill>
                            <a:latin typeface="Cambria Math" pitchFamily="34" charset="0"/>
                            <a:ea typeface="Cambria Math" pitchFamily="34" charset="-122"/>
                            <a:cs typeface="Cambria Math" pitchFamily="34" charset="-120"/>
                          </a:rPr>
                          <m:t>6</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万元</a:t>
                </a:r>
                <a:endParaRPr lang="en-US" altLang="zh-CN" sz="1800" dirty="0">
                  <a:solidFill>
                    <a:srgbClr val="244061"/>
                  </a:solidFill>
                </a:endParaRPr>
              </a:p>
            </p:txBody>
          </p:sp>
        </mc:Choice>
        <mc:Fallback xmlns="">
          <p:sp>
            <p:nvSpPr>
              <p:cNvPr id="7" name="QC_6_BD.63_2#d6fbfd6fd.choices?vaa=1&amp;vcp=1&amp;vop=1&amp;pid=b9ce2e9df&amp;color=36,64,97&amp;vtp=1&amp;bbb=1"/>
              <p:cNvSpPr>
                <a:spLocks noRot="1" noChangeAspect="1" noMove="1" noResize="1" noEditPoints="1" noAdjustHandles="1" noChangeArrowheads="1" noChangeShapeType="1" noTextEdit="1"/>
              </p:cNvSpPr>
              <p:nvPr/>
            </p:nvSpPr>
            <p:spPr>
              <a:xfrm>
                <a:off x="539496" y="2562629"/>
                <a:ext cx="11109960" cy="361315"/>
              </a:xfrm>
              <a:prstGeom prst="rect">
                <a:avLst/>
              </a:prstGeom>
              <a:blipFill>
                <a:blip r:embed="rId5"/>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C_6_AS.64_1#d6fbfd6fd?vaa=1&amp;vcp=1&amp;vop=1&amp;pid=b9ce2e9df&amp;color=36,64,97&amp;vtp=1&amp;bbb=1&amp;hb=1"/>
              <p:cNvSpPr/>
              <p:nvPr/>
            </p:nvSpPr>
            <p:spPr>
              <a:xfrm>
                <a:off x="539496" y="2932517"/>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存入银行8万元，年利率为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2.50%</m:t>
                    </m:r>
                  </m:oMath>
                </a14:m>
                <a:r>
                  <a:rPr lang="en-US" altLang="zh-CN" sz="1800" b="0" i="0" dirty="0">
                    <a:solidFill>
                      <a:srgbClr val="003760"/>
                    </a:solidFill>
                    <a:latin typeface="Times New Roman" pitchFamily="34" charset="0"/>
                    <a:ea typeface="微软雅黑" pitchFamily="34" charset="-122"/>
                    <a:cs typeface="Times New Roman" pitchFamily="34" charset="-120"/>
                  </a:rPr>
                  <a:t>.若采用1年期自动转存业务，则第1年末的本利和为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8×</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1.025</m:t>
                        </m:r>
                      </m:e>
                      <m:sup>
                        <m:r>
                          <a:rPr lang="en-US" altLang="zh-CN" sz="1800" b="0" i="0">
                            <a:solidFill>
                              <a:srgbClr val="003760"/>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万元，</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第</a:t>
                </a:r>
                <a:r>
                  <a:rPr lang="en-US" altLang="zh-CN" sz="1800" b="0" i="0" dirty="0">
                    <a:solidFill>
                      <a:srgbClr val="003760"/>
                    </a:solidFill>
                    <a:latin typeface="Times New Roman" pitchFamily="34" charset="0"/>
                    <a:ea typeface="微软雅黑" pitchFamily="34" charset="-122"/>
                    <a:cs typeface="Times New Roman" pitchFamily="34" charset="-120"/>
                  </a:rPr>
                  <a:t>2年末的本利和为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8×</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1.025</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万元，第3年末的本利和为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8×</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1.025</m:t>
                        </m:r>
                      </m:e>
                      <m:sup>
                        <m:r>
                          <a:rPr lang="en-US" altLang="zh-CN" sz="1800" b="0" i="0">
                            <a:solidFill>
                              <a:srgbClr val="003760"/>
                            </a:solidFill>
                            <a:latin typeface="Cambria Math" pitchFamily="34" charset="0"/>
                            <a:ea typeface="Cambria Math" pitchFamily="34" charset="-122"/>
                            <a:cs typeface="Cambria Math" pitchFamily="34" charset="-120"/>
                          </a:rPr>
                          <m:t>3</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万元，</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，第5年末的本利和为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8×</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1.025</m:t>
                        </m:r>
                      </m:e>
                      <m:sup>
                        <m:r>
                          <a:rPr lang="en-US" altLang="zh-CN" sz="1800" b="0" i="0">
                            <a:solidFill>
                              <a:srgbClr val="003760"/>
                            </a:solidFill>
                            <a:latin typeface="Cambria Math" pitchFamily="34" charset="0"/>
                            <a:ea typeface="Cambria Math" pitchFamily="34" charset="-122"/>
                            <a:cs typeface="Cambria Math" pitchFamily="34" charset="-120"/>
                          </a:rPr>
                          <m:t>5</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万元</a:t>
                </a:r>
                <a:r>
                  <a:rPr lang="en-US" altLang="zh-CN" b="0" i="0" dirty="0">
                    <a:solidFill>
                      <a:srgbClr val="003760"/>
                    </a:solidFill>
                    <a:latin typeface="Times New Roman" pitchFamily="34" charset="0"/>
                    <a:ea typeface="微软雅黑" pitchFamily="34" charset="-122"/>
                    <a:cs typeface="Times New Roman" pitchFamily="34" charset="-120"/>
                  </a:rPr>
                  <a:t>.故选C.</a:t>
                </a:r>
                <a:endParaRPr lang="en-US" altLang="zh-CN" dirty="0">
                  <a:solidFill>
                    <a:srgbClr val="003760"/>
                  </a:solidFill>
                </a:endParaRPr>
              </a:p>
            </p:txBody>
          </p:sp>
        </mc:Choice>
        <mc:Fallback xmlns="">
          <p:sp>
            <p:nvSpPr>
              <p:cNvPr id="8" name="QC_6_AS.64_1#d6fbfd6fd?vaa=1&amp;vcp=1&amp;vop=1&amp;pid=b9ce2e9df&amp;color=36,64,97&amp;vtp=1&amp;bbb=1&amp;hb=1"/>
              <p:cNvSpPr>
                <a:spLocks noRot="1" noChangeAspect="1" noMove="1" noResize="1" noEditPoints="1" noAdjustHandles="1" noChangeArrowheads="1" noChangeShapeType="1" noTextEdit="1"/>
              </p:cNvSpPr>
              <p:nvPr/>
            </p:nvSpPr>
            <p:spPr>
              <a:xfrm>
                <a:off x="539496" y="2932517"/>
                <a:ext cx="11109960" cy="1192340"/>
              </a:xfrm>
              <a:prstGeom prst="rect">
                <a:avLst/>
              </a:prstGeom>
              <a:blipFill>
                <a:blip r:embed="rId6"/>
                <a:stretch>
                  <a:fillRect l="-1317" r="-439" b="-117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anim calcmode="lin" valueType="num">
                                      <p:cBhvr>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8">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fade">
                                      <p:cBhvr>
                                        <p:cTn id="22" dur="500"/>
                                        <p:tgtEl>
                                          <p:spTgt spid="8">
                                            <p:txEl>
                                              <p:pRg st="2" end="2"/>
                                            </p:txEl>
                                          </p:spTgt>
                                        </p:tgtEl>
                                      </p:cBhvr>
                                    </p:animEffect>
                                    <p:anim calcmode="lin" valueType="num">
                                      <p:cBhvr>
                                        <p:cTn id="2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anim calcmode="lin" valueType="num">
                                      <p:cBhvr>
                                        <p:cTn id="30" dur="500" fill="hold"/>
                                        <p:tgtEl>
                                          <p:spTgt spid="6">
                                            <p:bg/>
                                          </p:spTgt>
                                        </p:tgtEl>
                                        <p:attrNameLst>
                                          <p:attrName>ppt_x</p:attrName>
                                        </p:attrNameLst>
                                      </p:cBhvr>
                                      <p:tavLst>
                                        <p:tav tm="0">
                                          <p:val>
                                            <p:strVal val="#ppt_x"/>
                                          </p:val>
                                        </p:tav>
                                        <p:tav tm="100000">
                                          <p:val>
                                            <p:strVal val="#ppt_x"/>
                                          </p:val>
                                        </p:tav>
                                      </p:tavLst>
                                    </p:anim>
                                    <p:anim calcmode="lin" valueType="num">
                                      <p:cBhvr>
                                        <p:cTn id="31" dur="500" fill="hold"/>
                                        <p:tgtEl>
                                          <p:spTgt spid="6">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anim calcmode="lin" valueType="num">
                                      <p:cBhvr>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4&amp;si=34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67_1#8565734f2?vaa=1&amp;vcp=1&amp;vop=1&amp;pid=b9ce2e9df&amp;color=36,64,97&amp;vtp=1&amp;bt=1&amp;bbb=1&amp;hb=1"/>
              <p:cNvSpPr/>
              <p:nvPr/>
            </p:nvSpPr>
            <p:spPr>
              <a:xfrm>
                <a:off x="539496" y="2424321"/>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小李年初向银行贷款</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𝑀</m:t>
                    </m:r>
                  </m:oMath>
                </a14:m>
                <a:r>
                  <a:rPr lang="en-US" altLang="zh-CN" sz="1800" b="0" i="0" dirty="0">
                    <a:solidFill>
                      <a:srgbClr val="244061"/>
                    </a:solidFill>
                    <a:latin typeface="Times New Roman" pitchFamily="34" charset="0"/>
                    <a:ea typeface="微软雅黑" pitchFamily="34" charset="-122"/>
                    <a:cs typeface="Times New Roman" pitchFamily="34" charset="-120"/>
                  </a:rPr>
                  <a:t>万元用于购房，购房贷款的年利率为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𝑝</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，按复利计算，</a:t>
                </a:r>
                <a:r>
                  <a:rPr lang="en-US" altLang="zh-CN" sz="1800" b="0" i="0">
                    <a:solidFill>
                      <a:srgbClr val="244061"/>
                    </a:solidFill>
                    <a:latin typeface="Times New Roman" pitchFamily="34" charset="0"/>
                    <a:ea typeface="微软雅黑" pitchFamily="34" charset="-122"/>
                    <a:cs typeface="Times New Roman" pitchFamily="34" charset="-120"/>
                  </a:rPr>
                  <a:t>并从借款后次年年初开始归还，</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分</a:t>
                </a:r>
                <a:r>
                  <a:rPr lang="en-US" altLang="zh-CN" b="0" i="0" dirty="0">
                    <a:solidFill>
                      <a:srgbClr val="244061"/>
                    </a:solidFill>
                    <a:latin typeface="Times New Roman" pitchFamily="34" charset="0"/>
                    <a:ea typeface="微软雅黑" pitchFamily="34" charset="-122"/>
                    <a:cs typeface="Times New Roman" pitchFamily="34" charset="-120"/>
                  </a:rPr>
                  <a:t>10次等额还清，每年1次，</a:t>
                </a:r>
                <a:r>
                  <a:rPr lang="en-US" altLang="zh-CN" b="0" i="0">
                    <a:solidFill>
                      <a:srgbClr val="244061"/>
                    </a:solidFill>
                    <a:latin typeface="Times New Roman" pitchFamily="34" charset="0"/>
                    <a:ea typeface="微软雅黑" pitchFamily="34" charset="-122"/>
                    <a:cs typeface="Times New Roman" pitchFamily="34" charset="-120"/>
                  </a:rPr>
                  <a:t>则每年应还款(</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C_6_BD.67_1#8565734f2?vaa=1&amp;vcp=1&amp;vop=1&amp;pid=b9ce2e9df&amp;color=36,64,97&amp;vtp=1&amp;bt=1&amp;bbb=1&amp;hb=1"/>
              <p:cNvSpPr>
                <a:spLocks noRot="1" noChangeAspect="1" noMove="1" noResize="1" noEditPoints="1" noAdjustHandles="1" noChangeArrowheads="1" noChangeShapeType="1" noTextEdit="1"/>
              </p:cNvSpPr>
              <p:nvPr/>
            </p:nvSpPr>
            <p:spPr>
              <a:xfrm>
                <a:off x="539496" y="2424321"/>
                <a:ext cx="11109960" cy="770255"/>
              </a:xfrm>
              <a:prstGeom prst="rect">
                <a:avLst/>
              </a:prstGeom>
              <a:blipFill>
                <a:blip r:embed="rId3"/>
                <a:stretch>
                  <a:fillRect l="-1317" r="-604" b="-18254"/>
                </a:stretch>
              </a:blipFill>
              <a:ln/>
            </p:spPr>
            <p:txBody>
              <a:bodyPr/>
              <a:lstStyle/>
              <a:p>
                <a:r>
                  <a:rPr lang="zh-CN" altLang="en-US">
                    <a:noFill/>
                  </a:rPr>
                  <a:t> </a:t>
                </a:r>
              </a:p>
            </p:txBody>
          </p:sp>
        </mc:Fallback>
      </mc:AlternateContent>
      <p:sp>
        <p:nvSpPr>
          <p:cNvPr id="3" name="QC_6_AN.69_1#8565734f2.bracket?vaa=1&amp;vcp=1&amp;vop=1&amp;pid=b9ce2e9df&amp;color=36,64,97&amp;vpa=7&amp;vtp=1"/>
          <p:cNvSpPr/>
          <p:nvPr/>
        </p:nvSpPr>
        <p:spPr>
          <a:xfrm>
            <a:off x="4930521" y="2924828"/>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6_BD.67_2#8565734f2.choices?vaa=1&amp;vcp=1&amp;vop=1&amp;pid=b9ce2e9df&amp;color=36,64,97&amp;vtp=1&amp;bbb=1"/>
              <p:cNvSpPr/>
              <p:nvPr/>
            </p:nvSpPr>
            <p:spPr>
              <a:xfrm>
                <a:off x="539496" y="3202450"/>
                <a:ext cx="11109960" cy="520700"/>
              </a:xfrm>
              <a:prstGeom prst="rect">
                <a:avLst/>
              </a:prstGeom>
              <a:noFill/>
              <a:ln/>
            </p:spPr>
            <p:txBody>
              <a:bodyPr wrap="none" lIns="0" tIns="0" rIns="0" bIns="0" rtlCol="0" anchor="t"/>
              <a:lstStyle/>
              <a:p>
                <a:pPr latinLnBrk="1">
                  <a:lnSpc>
                    <a:spcPts val="4100"/>
                  </a:lnSpc>
                  <a:tabLst>
                    <a:tab pos="2367915" algn="l"/>
                    <a:tab pos="5408930" algn="l"/>
                    <a:tab pos="834834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𝑀</m:t>
                        </m:r>
                      </m:num>
                      <m:den>
                        <m:r>
                          <a:rPr lang="en-US" altLang="zh-CN" sz="1800" b="0" i="0">
                            <a:solidFill>
                              <a:srgbClr val="244061"/>
                            </a:solidFill>
                            <a:latin typeface="Cambria Math" pitchFamily="34" charset="0"/>
                            <a:ea typeface="Cambria Math" pitchFamily="34" charset="-122"/>
                            <a:cs typeface="Cambria Math" pitchFamily="34" charset="-120"/>
                          </a:rPr>
                          <m:t>10</m:t>
                        </m:r>
                      </m:den>
                    </m:f>
                  </m:oMath>
                </a14:m>
                <a:r>
                  <a:rPr lang="en-US" altLang="zh-CN" sz="1800" b="0" i="0">
                    <a:solidFill>
                      <a:srgbClr val="244061"/>
                    </a:solidFill>
                    <a:latin typeface="Times New Roman" pitchFamily="34" charset="0"/>
                    <a:ea typeface="微软雅黑" pitchFamily="34" charset="-122"/>
                    <a:cs typeface="Times New Roman" pitchFamily="34" charset="-120"/>
                  </a:rPr>
                  <a:t>万元</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𝑀𝑝</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𝑝</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10</m:t>
                            </m:r>
                          </m:sup>
                        </m:sSup>
                      </m:num>
                      <m:den>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𝑝</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10</m:t>
                            </m:r>
                          </m:sup>
                        </m:sSup>
                        <m:r>
                          <a:rPr lang="en-US" altLang="zh-CN" sz="1800" b="0" i="0">
                            <a:solidFill>
                              <a:srgbClr val="244061"/>
                            </a:solidFill>
                            <a:latin typeface="Cambria Math" pitchFamily="34" charset="0"/>
                            <a:ea typeface="Cambria Math" pitchFamily="34" charset="-122"/>
                            <a:cs typeface="Cambria Math" pitchFamily="34" charset="-120"/>
                          </a:rPr>
                          <m:t>−1</m:t>
                        </m:r>
                      </m:den>
                    </m:f>
                  </m:oMath>
                </a14:m>
                <a:r>
                  <a:rPr lang="en-US" altLang="zh-CN" sz="1800" b="0" i="0">
                    <a:solidFill>
                      <a:srgbClr val="244061"/>
                    </a:solidFill>
                    <a:latin typeface="Times New Roman" pitchFamily="34" charset="0"/>
                    <a:ea typeface="微软雅黑" pitchFamily="34" charset="-122"/>
                    <a:cs typeface="Times New Roman" pitchFamily="34" charset="-120"/>
                  </a:rPr>
                  <a:t>万元</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𝑀</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𝑝</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10</m:t>
                            </m:r>
                          </m:sup>
                        </m:sSup>
                      </m:num>
                      <m:den>
                        <m:r>
                          <a:rPr lang="en-US" altLang="zh-CN" sz="1800" b="0" i="0">
                            <a:solidFill>
                              <a:srgbClr val="244061"/>
                            </a:solidFill>
                            <a:latin typeface="Cambria Math" pitchFamily="34" charset="0"/>
                            <a:ea typeface="Cambria Math" pitchFamily="34" charset="-122"/>
                            <a:cs typeface="Cambria Math" pitchFamily="34" charset="-120"/>
                          </a:rPr>
                          <m:t>10</m:t>
                        </m:r>
                      </m:den>
                    </m:f>
                  </m:oMath>
                </a14:m>
                <a:r>
                  <a:rPr lang="en-US" altLang="zh-CN" sz="1800" b="0" i="0">
                    <a:solidFill>
                      <a:srgbClr val="244061"/>
                    </a:solidFill>
                    <a:latin typeface="Times New Roman" pitchFamily="34" charset="0"/>
                    <a:ea typeface="微软雅黑" pitchFamily="34" charset="-122"/>
                    <a:cs typeface="Times New Roman" pitchFamily="34" charset="-120"/>
                  </a:rPr>
                  <a:t>万元</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𝑀𝑝</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𝑝</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9</m:t>
                            </m:r>
                          </m:sup>
                        </m:sSup>
                      </m:num>
                      <m:den>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𝑝</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9</m:t>
                            </m:r>
                          </m:sup>
                        </m:sSup>
                        <m:r>
                          <a:rPr lang="en-US" altLang="zh-CN" sz="1800" b="0" i="0">
                            <a:solidFill>
                              <a:srgbClr val="244061"/>
                            </a:solidFill>
                            <a:latin typeface="Cambria Math" pitchFamily="34" charset="0"/>
                            <a:ea typeface="Cambria Math" pitchFamily="34" charset="-122"/>
                            <a:cs typeface="Cambria Math" pitchFamily="34" charset="-120"/>
                          </a:rPr>
                          <m:t>−1</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万元</a:t>
                </a:r>
                <a:endParaRPr lang="en-US" altLang="zh-CN" sz="1800" dirty="0">
                  <a:solidFill>
                    <a:srgbClr val="244061"/>
                  </a:solidFill>
                </a:endParaRPr>
              </a:p>
            </p:txBody>
          </p:sp>
        </mc:Choice>
        <mc:Fallback xmlns="">
          <p:sp>
            <p:nvSpPr>
              <p:cNvPr id="4" name="QC_6_BD.67_2#8565734f2.choices?vaa=1&amp;vcp=1&amp;vop=1&amp;pid=b9ce2e9df&amp;color=36,64,97&amp;vtp=1&amp;bbb=1"/>
              <p:cNvSpPr>
                <a:spLocks noRot="1" noChangeAspect="1" noMove="1" noResize="1" noEditPoints="1" noAdjustHandles="1" noChangeArrowheads="1" noChangeShapeType="1" noTextEdit="1"/>
              </p:cNvSpPr>
              <p:nvPr/>
            </p:nvSpPr>
            <p:spPr>
              <a:xfrm>
                <a:off x="539496" y="3202450"/>
                <a:ext cx="11109960" cy="520700"/>
              </a:xfrm>
              <a:prstGeom prst="rect">
                <a:avLst/>
              </a:prstGeom>
              <a:blipFill>
                <a:blip r:embed="rId4"/>
                <a:stretch>
                  <a:fillRect l="-1317" b="-930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68_1#8565734f2?vaa=1&amp;vcp=1&amp;vop=1&amp;pid=b9ce2e9df&amp;color=36,64,97&amp;vtp=1&amp;bbb=1&amp;hb=1"/>
              <p:cNvSpPr/>
              <p:nvPr/>
            </p:nvSpPr>
            <p:spPr>
              <a:xfrm>
                <a:off x="539496" y="3723150"/>
                <a:ext cx="11109960" cy="9398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设每年应还</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oMath>
                </a14:m>
                <a:r>
                  <a:rPr lang="en-US" altLang="zh-CN" sz="1800" b="0" i="0" dirty="0">
                    <a:solidFill>
                      <a:srgbClr val="003760"/>
                    </a:solidFill>
                    <a:latin typeface="Times New Roman" pitchFamily="34" charset="0"/>
                    <a:ea typeface="微软雅黑" pitchFamily="34" charset="-122"/>
                    <a:cs typeface="Times New Roman" pitchFamily="34" charset="-120"/>
                  </a:rPr>
                  <a:t>万元，则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𝑝</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𝑝</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𝑝</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9</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𝑀</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𝑝</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10</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，整理得</a:t>
                </a:r>
              </a:p>
              <a:p>
                <a:pPr latinLnBrk="1">
                  <a:lnSpc>
                    <a:spcPts val="4100"/>
                  </a:lnSpc>
                </a:pP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𝑥</m:t>
                        </m:r>
                        <m:r>
                          <a:rPr lang="en-US" altLang="zh-CN" b="0" i="0">
                            <a:solidFill>
                              <a:srgbClr val="003760"/>
                            </a:solidFill>
                            <a:latin typeface="Cambria Math" pitchFamily="34" charset="0"/>
                            <a:ea typeface="Cambria Math" pitchFamily="34" charset="-122"/>
                            <a:cs typeface="Cambria Math" pitchFamily="34" charset="-120"/>
                          </a:rPr>
                          <m:t>[1−(1+</m:t>
                        </m:r>
                        <m:r>
                          <a:rPr lang="en-US" altLang="zh-CN" b="0" i="0">
                            <a:solidFill>
                              <a:srgbClr val="003760"/>
                            </a:solidFill>
                            <a:latin typeface="Cambria Math" pitchFamily="34" charset="0"/>
                            <a:ea typeface="Cambria Math" pitchFamily="34" charset="-122"/>
                            <a:cs typeface="Cambria Math" pitchFamily="34" charset="-120"/>
                          </a:rPr>
                          <m:t>𝑝</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10</m:t>
                            </m:r>
                          </m:sup>
                        </m:sSup>
                        <m:r>
                          <a:rPr lang="en-US" altLang="zh-CN" b="0" i="0">
                            <a:solidFill>
                              <a:srgbClr val="003760"/>
                            </a:solidFill>
                            <a:latin typeface="Cambria Math" pitchFamily="34" charset="0"/>
                            <a:ea typeface="Cambria Math" pitchFamily="34" charset="-122"/>
                            <a:cs typeface="Cambria Math" pitchFamily="34" charset="-120"/>
                          </a:rPr>
                          <m:t>]</m:t>
                        </m:r>
                      </m:num>
                      <m:den>
                        <m:r>
                          <a:rPr lang="en-US" altLang="zh-CN" b="0" i="0">
                            <a:solidFill>
                              <a:srgbClr val="003760"/>
                            </a:solidFill>
                            <a:latin typeface="Cambria Math" pitchFamily="34" charset="0"/>
                            <a:ea typeface="Cambria Math" pitchFamily="34" charset="-122"/>
                            <a:cs typeface="Cambria Math" pitchFamily="34" charset="-120"/>
                          </a:rPr>
                          <m:t>1−(1+</m:t>
                        </m:r>
                        <m:r>
                          <a:rPr lang="en-US" altLang="zh-CN" b="0" i="0">
                            <a:solidFill>
                              <a:srgbClr val="003760"/>
                            </a:solidFill>
                            <a:latin typeface="Cambria Math" pitchFamily="34" charset="0"/>
                            <a:ea typeface="Cambria Math" pitchFamily="34" charset="-122"/>
                            <a:cs typeface="Cambria Math" pitchFamily="34" charset="-120"/>
                          </a:rPr>
                          <m:t>𝑝</m:t>
                        </m:r>
                        <m:r>
                          <a:rPr lang="en-US" altLang="zh-CN" b="0" i="0">
                            <a:solidFill>
                              <a:srgbClr val="003760"/>
                            </a:solidFill>
                            <a:latin typeface="Cambria Math" pitchFamily="34" charset="0"/>
                            <a:ea typeface="Cambria Math" pitchFamily="34" charset="-122"/>
                            <a:cs typeface="Cambria Math" pitchFamily="34" charset="-120"/>
                          </a:rPr>
                          <m:t>)</m:t>
                        </m:r>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𝑀</m:t>
                    </m:r>
                    <m:r>
                      <a:rPr lang="en-US" altLang="zh-CN" b="0" i="0" smtClean="0">
                        <a:solidFill>
                          <a:srgbClr val="003760"/>
                        </a:solidFill>
                        <a:latin typeface="Cambria Math" pitchFamily="34" charset="0"/>
                        <a:ea typeface="Cambria Math" pitchFamily="34" charset="-122"/>
                        <a:cs typeface="Cambria Math" pitchFamily="34" charset="-120"/>
                      </a:rPr>
                      <m:t>(1+</m:t>
                    </m:r>
                    <m:r>
                      <a:rPr lang="en-US" altLang="zh-CN" b="0" i="0" smtClean="0">
                        <a:solidFill>
                          <a:srgbClr val="003760"/>
                        </a:solidFill>
                        <a:latin typeface="Cambria Math" pitchFamily="34" charset="0"/>
                        <a:ea typeface="Cambria Math" pitchFamily="34" charset="-122"/>
                        <a:cs typeface="Cambria Math" pitchFamily="34" charset="-120"/>
                      </a:rPr>
                      <m:t>𝑝</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10</m:t>
                        </m:r>
                      </m:sup>
                    </m:sSup>
                  </m:oMath>
                </a14:m>
                <a:r>
                  <a:rPr lang="en-US" altLang="zh-CN"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𝑥</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𝑀𝑝</m:t>
                        </m:r>
                        <m:r>
                          <a:rPr lang="en-US" altLang="zh-CN" b="0" i="0">
                            <a:solidFill>
                              <a:srgbClr val="003760"/>
                            </a:solidFill>
                            <a:latin typeface="Cambria Math" pitchFamily="34" charset="0"/>
                            <a:ea typeface="Cambria Math" pitchFamily="34" charset="-122"/>
                            <a:cs typeface="Cambria Math" pitchFamily="34" charset="-120"/>
                          </a:rPr>
                          <m:t>(1+</m:t>
                        </m:r>
                        <m:r>
                          <a:rPr lang="en-US" altLang="zh-CN" b="0" i="0">
                            <a:solidFill>
                              <a:srgbClr val="003760"/>
                            </a:solidFill>
                            <a:latin typeface="Cambria Math" pitchFamily="34" charset="0"/>
                            <a:ea typeface="Cambria Math" pitchFamily="34" charset="-122"/>
                            <a:cs typeface="Cambria Math" pitchFamily="34" charset="-120"/>
                          </a:rPr>
                          <m:t>𝑝</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10</m:t>
                            </m:r>
                          </m:sup>
                        </m:sSup>
                      </m:num>
                      <m:den>
                        <m:r>
                          <a:rPr lang="en-US" altLang="zh-CN" b="0" i="0">
                            <a:solidFill>
                              <a:srgbClr val="003760"/>
                            </a:solidFill>
                            <a:latin typeface="Cambria Math" pitchFamily="34" charset="0"/>
                            <a:ea typeface="Cambria Math" pitchFamily="34" charset="-122"/>
                            <a:cs typeface="Cambria Math" pitchFamily="34" charset="-120"/>
                          </a:rPr>
                          <m:t>(1+</m:t>
                        </m:r>
                        <m:r>
                          <a:rPr lang="en-US" altLang="zh-CN" b="0" i="0">
                            <a:solidFill>
                              <a:srgbClr val="003760"/>
                            </a:solidFill>
                            <a:latin typeface="Cambria Math" pitchFamily="34" charset="0"/>
                            <a:ea typeface="Cambria Math" pitchFamily="34" charset="-122"/>
                            <a:cs typeface="Cambria Math" pitchFamily="34" charset="-120"/>
                          </a:rPr>
                          <m:t>𝑝</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10</m:t>
                            </m:r>
                          </m:sup>
                        </m:sSup>
                        <m:r>
                          <a:rPr lang="en-US" altLang="zh-CN" b="0" i="0">
                            <a:solidFill>
                              <a:srgbClr val="003760"/>
                            </a:solidFill>
                            <a:latin typeface="Cambria Math" pitchFamily="34" charset="0"/>
                            <a:ea typeface="Cambria Math" pitchFamily="34" charset="-122"/>
                            <a:cs typeface="Cambria Math" pitchFamily="34" charset="-120"/>
                          </a:rPr>
                          <m:t>−1</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.故选B.</a:t>
                </a:r>
                <a:endParaRPr lang="en-US" altLang="zh-CN" dirty="0">
                  <a:solidFill>
                    <a:srgbClr val="003760"/>
                  </a:solidFill>
                </a:endParaRPr>
              </a:p>
            </p:txBody>
          </p:sp>
        </mc:Choice>
        <mc:Fallback xmlns="">
          <p:sp>
            <p:nvSpPr>
              <p:cNvPr id="5" name="QC_6_AS.68_1#8565734f2?vaa=1&amp;vcp=1&amp;vop=1&amp;pid=b9ce2e9df&amp;color=36,64,97&amp;vtp=1&amp;bbb=1&amp;hb=1"/>
              <p:cNvSpPr>
                <a:spLocks noRot="1" noChangeAspect="1" noMove="1" noResize="1" noEditPoints="1" noAdjustHandles="1" noChangeArrowheads="1" noChangeShapeType="1" noTextEdit="1"/>
              </p:cNvSpPr>
              <p:nvPr/>
            </p:nvSpPr>
            <p:spPr>
              <a:xfrm>
                <a:off x="539496" y="3723150"/>
                <a:ext cx="11109960" cy="939800"/>
              </a:xfrm>
              <a:prstGeom prst="rect">
                <a:avLst/>
              </a:prstGeom>
              <a:blipFill>
                <a:blip r:embed="rId5"/>
                <a:stretch>
                  <a:fillRect l="-1317" b="-454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5&amp;si=3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71_1#ed528546e?vaa=1&amp;vcp=1&amp;vop=1&amp;pid=b9ce2e9df&amp;color=36,64,97&amp;vtp=1&amp;bt=1&amp;bbb=1&amp;hb=1"/>
              <p:cNvSpPr/>
              <p:nvPr/>
            </p:nvSpPr>
            <p:spPr>
              <a:xfrm>
                <a:off x="539496" y="1563134"/>
                <a:ext cx="11109960" cy="16084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小明为了观看2022年的冬奥会，他打算从2018年起，每年的1月1日到银行存入</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元的一年期定期储蓄</a:t>
                </a:r>
                <a:r>
                  <a:rPr lang="en-US" altLang="zh-CN" sz="1800" b="0" i="0">
                    <a:solidFill>
                      <a:srgbClr val="244061"/>
                    </a:solidFill>
                    <a:latin typeface="Times New Roman" pitchFamily="34" charset="0"/>
                    <a:ea typeface="微软雅黑" pitchFamily="34" charset="-122"/>
                    <a:cs typeface="Times New Roman" pitchFamily="34" charset="-120"/>
                  </a:rPr>
                  <a:t>.若年利率</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𝑝</m:t>
                    </m:r>
                  </m:oMath>
                </a14:m>
                <a:r>
                  <a:rPr lang="en-US" altLang="zh-CN" sz="1800" b="0" i="0" dirty="0">
                    <a:solidFill>
                      <a:srgbClr val="244061"/>
                    </a:solidFill>
                    <a:latin typeface="Times New Roman" pitchFamily="34" charset="0"/>
                    <a:ea typeface="微软雅黑" pitchFamily="34" charset="-122"/>
                    <a:cs typeface="Times New Roman" pitchFamily="34" charset="-120"/>
                  </a:rPr>
                  <a:t>，且保持不变，并约定每年到期存款本息均自动转为新一年的定期.2019年1月1日小明去银行继续存款</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元后，</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他的账户中一共有</a:t>
                </a:r>
                <a:r>
                  <a:rPr lang="en-US" altLang="zh-CN" sz="1800" i="0">
                    <a:solidFill>
                      <a:srgbClr val="244061"/>
                    </a:solidFill>
                    <a:latin typeface="SimSun" pitchFamily="34" charset="0"/>
                    <a:ea typeface="SimSun" pitchFamily="34" charset="-122"/>
                    <a:cs typeface="SimSun" pitchFamily="34" charset="-120"/>
                  </a:rPr>
                  <a:t>________</a:t>
                </a:r>
                <a:r>
                  <a:rPr lang="en-US" altLang="zh-CN" sz="1800" b="0" i="0">
                    <a:solidFill>
                      <a:srgbClr val="244061"/>
                    </a:solidFill>
                    <a:latin typeface="Times New Roman" pitchFamily="34" charset="0"/>
                    <a:ea typeface="微软雅黑" pitchFamily="34" charset="-122"/>
                    <a:cs typeface="Times New Roman" pitchFamily="34" charset="-120"/>
                  </a:rPr>
                  <a:t>元</a:t>
                </a:r>
                <a:r>
                  <a:rPr lang="en-US" altLang="zh-CN" sz="1800" b="0" i="0" dirty="0">
                    <a:solidFill>
                      <a:srgbClr val="244061"/>
                    </a:solidFill>
                    <a:latin typeface="Times New Roman" pitchFamily="34" charset="0"/>
                    <a:ea typeface="微软雅黑" pitchFamily="34" charset="-122"/>
                    <a:cs typeface="Times New Roman" pitchFamily="34" charset="-120"/>
                  </a:rPr>
                  <a:t>；到2022年的1月1日不再存钱而是将所有的存款和利息全部取出</a:t>
                </a:r>
                <a:r>
                  <a:rPr lang="en-US" altLang="zh-CN" sz="1800" b="0" i="0">
                    <a:solidFill>
                      <a:srgbClr val="244061"/>
                    </a:solidFill>
                    <a:latin typeface="Times New Roman" pitchFamily="34" charset="0"/>
                    <a:ea typeface="微软雅黑" pitchFamily="34" charset="-122"/>
                    <a:cs typeface="Times New Roman" pitchFamily="34" charset="-120"/>
                  </a:rPr>
                  <a:t>，则可取回</a:t>
                </a:r>
                <a:r>
                  <a:rPr lang="en-US" altLang="zh-CN" sz="1800" i="0">
                    <a:solidFill>
                      <a:srgbClr val="244061"/>
                    </a:solidFill>
                    <a:latin typeface="SimSun" pitchFamily="34" charset="0"/>
                    <a:ea typeface="SimSun" pitchFamily="34" charset="-122"/>
                    <a:cs typeface="SimSun" pitchFamily="34" charset="-120"/>
                  </a:rPr>
                  <a:t>_____</a:t>
                </a:r>
              </a:p>
              <a:p>
                <a:pPr latinLnBrk="1">
                  <a:lnSpc>
                    <a:spcPts val="3100"/>
                  </a:lnSpc>
                </a:pPr>
                <a:r>
                  <a:rPr lang="en-US" altLang="zh-CN" i="0">
                    <a:solidFill>
                      <a:srgbClr val="244061"/>
                    </a:solidFill>
                    <a:latin typeface="SimSun" pitchFamily="34" charset="0"/>
                    <a:ea typeface="SimSun" pitchFamily="34" charset="-122"/>
                    <a:cs typeface="SimSun" pitchFamily="34" charset="-120"/>
                  </a:rPr>
                  <a:t>_______________</a:t>
                </a:r>
                <a:r>
                  <a:rPr lang="en-US" altLang="zh-CN" b="0" i="0">
                    <a:solidFill>
                      <a:srgbClr val="244061"/>
                    </a:solidFill>
                    <a:latin typeface="Times New Roman" pitchFamily="34" charset="0"/>
                    <a:ea typeface="微软雅黑" pitchFamily="34" charset="-122"/>
                    <a:cs typeface="Times New Roman" pitchFamily="34" charset="-120"/>
                  </a:rPr>
                  <a:t>元</a:t>
                </a:r>
                <a:r>
                  <a:rPr lang="en-US" altLang="zh-CN" b="0" i="0" dirty="0">
                    <a:solidFill>
                      <a:srgbClr val="244061"/>
                    </a:solidFill>
                    <a:latin typeface="Times New Roman" pitchFamily="34" charset="0"/>
                    <a:ea typeface="微软雅黑" pitchFamily="34" charset="-122"/>
                    <a:cs typeface="Times New Roman" pitchFamily="34" charset="-120"/>
                  </a:rPr>
                  <a:t>.（化简后结果）</a:t>
                </a:r>
                <a:endParaRPr lang="en-US" altLang="zh-CN" dirty="0">
                  <a:solidFill>
                    <a:srgbClr val="244061"/>
                  </a:solidFill>
                </a:endParaRPr>
              </a:p>
            </p:txBody>
          </p:sp>
        </mc:Choice>
        <mc:Fallback xmlns="">
          <p:sp>
            <p:nvSpPr>
              <p:cNvPr id="2" name="QB_6_BD.71_1#ed528546e?vaa=1&amp;vcp=1&amp;vop=1&amp;pid=b9ce2e9df&amp;color=36,64,97&amp;vtp=1&amp;bt=1&amp;bbb=1&amp;hb=1"/>
              <p:cNvSpPr>
                <a:spLocks noRot="1" noChangeAspect="1" noMove="1" noResize="1" noEditPoints="1" noAdjustHandles="1" noChangeArrowheads="1" noChangeShapeType="1" noTextEdit="1"/>
              </p:cNvSpPr>
              <p:nvPr/>
            </p:nvSpPr>
            <p:spPr>
              <a:xfrm>
                <a:off x="539496" y="1563134"/>
                <a:ext cx="11109960" cy="1608455"/>
              </a:xfrm>
              <a:prstGeom prst="rect">
                <a:avLst/>
              </a:prstGeom>
              <a:blipFill>
                <a:blip r:embed="rId3"/>
                <a:stretch>
                  <a:fillRect l="-1317" r="-3074" b="-909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73_1#ed528546e.blank?vaa=1&amp;vcp=1&amp;vop=1&amp;pid=b9ce2e9df&amp;color=36,64,97&amp;vpa=8&amp;vtp=1&amp;bbb=1"/>
              <p:cNvSpPr/>
              <p:nvPr/>
            </p:nvSpPr>
            <p:spPr>
              <a:xfrm>
                <a:off x="2373058" y="2443688"/>
                <a:ext cx="906907"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6565FF"/>
                        </a:solidFill>
                        <a:latin typeface="Cambria Math" pitchFamily="34" charset="0"/>
                        <a:ea typeface="Cambria Math" pitchFamily="34" charset="-122"/>
                        <a:cs typeface="Cambria Math" pitchFamily="34" charset="-120"/>
                      </a:rPr>
                      <m:t>𝑎𝑝</m:t>
                    </m:r>
                    <m:r>
                      <a:rPr lang="en-US" altLang="zh-CN" b="0" i="0" smtClean="0">
                        <a:solidFill>
                          <a:srgbClr val="6565FF"/>
                        </a:solidFill>
                        <a:latin typeface="Cambria Math" pitchFamily="34" charset="0"/>
                        <a:ea typeface="Cambria Math" pitchFamily="34" charset="-122"/>
                        <a:cs typeface="Cambria Math" pitchFamily="34" charset="-120"/>
                      </a:rPr>
                      <m:t>+2</m:t>
                    </m:r>
                    <m:r>
                      <a:rPr lang="en-US" altLang="zh-CN" b="0" i="0" smtClean="0">
                        <a:solidFill>
                          <a:srgbClr val="6565FF"/>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73_1#ed528546e.blank?vaa=1&amp;vcp=1&amp;vop=1&amp;pid=b9ce2e9df&amp;color=36,64,97&amp;vpa=8&amp;vtp=1&amp;bbb=1"/>
              <p:cNvSpPr>
                <a:spLocks noRot="1" noChangeAspect="1" noMove="1" noResize="1" noEditPoints="1" noAdjustHandles="1" noChangeArrowheads="1" noChangeShapeType="1" noTextEdit="1"/>
              </p:cNvSpPr>
              <p:nvPr/>
            </p:nvSpPr>
            <p:spPr>
              <a:xfrm>
                <a:off x="2373058" y="2443688"/>
                <a:ext cx="906907" cy="260350"/>
              </a:xfrm>
              <a:prstGeom prst="rect">
                <a:avLst/>
              </a:prstGeom>
              <a:blipFill>
                <a:blip r:embed="rId4"/>
                <a:stretch>
                  <a:fillRect l="-3356" r="-2013" b="-302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N.74_1#ed528546e.blank?vaa=1&amp;vcp=1&amp;vop=1&amp;pid=b9ce2e9df&amp;color=36,64,97&amp;vpa=9&amp;vtp=1&amp;bbb=1&amp;rh=31.27504&amp;hb=1"/>
              <p:cNvSpPr/>
              <p:nvPr/>
            </p:nvSpPr>
            <p:spPr>
              <a:xfrm>
                <a:off x="539496" y="2363234"/>
                <a:ext cx="11109960" cy="717868"/>
              </a:xfrm>
              <a:prstGeom prst="rect">
                <a:avLst/>
              </a:prstGeom>
              <a:noFill/>
              <a:ln/>
            </p:spPr>
            <p:txBody>
              <a:bodyPr wrap="square" lIns="0" tIns="0" rIns="0" bIns="0" rtlCol="0" anchor="t"/>
              <a:lstStyle/>
              <a:p>
                <a:pPr latinLnBrk="1">
                  <a:lnSpc>
                    <a:spcPts val="3034"/>
                  </a:lnSpc>
                </a:pPr>
                <a:r>
                  <a:rPr lang="en-US" altLang="zh-CN" b="0" i="0" kern="0">
                    <a:solidFill>
                      <a:srgbClr val="FFFFFF"/>
                    </a:solidFill>
                    <a:latin typeface="SimSun" panose="02010600030101010101" pitchFamily="2" charset="-122"/>
                    <a:ea typeface="微软雅黑" pitchFamily="34" charset="-122"/>
                    <a:cs typeface="Times New Roman" pitchFamily="34" charset="-120"/>
                  </a:rPr>
                  <a:t>                                                                                             </a:t>
                </a:r>
                <a14:m>
                  <m:oMath xmlns:m="http://schemas.openxmlformats.org/officeDocument/2006/math">
                    <m:f>
                      <m:fPr>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𝑎</m:t>
                        </m:r>
                      </m:num>
                      <m:den>
                        <m:r>
                          <a:rPr lang="en-US" altLang="zh-CN" b="0" i="0">
                            <a:solidFill>
                              <a:srgbClr val="6565FF"/>
                            </a:solidFill>
                            <a:latin typeface="Cambria Math" pitchFamily="34" charset="0"/>
                            <a:ea typeface="Cambria Math" pitchFamily="34" charset="-122"/>
                            <a:cs typeface="Cambria Math" pitchFamily="34" charset="-120"/>
                          </a:rPr>
                          <m:t>𝑝</m:t>
                        </m:r>
                      </m:den>
                    </m:f>
                    <m:r>
                      <a:rPr lang="en-US" altLang="zh-CN" b="0" i="0" smtClean="0">
                        <a:solidFill>
                          <a:srgbClr val="6565FF"/>
                        </a:solidFill>
                        <a:latin typeface="Cambria Math" pitchFamily="34" charset="0"/>
                        <a:ea typeface="Cambria Math" pitchFamily="34" charset="-122"/>
                        <a:cs typeface="Cambria Math" pitchFamily="34" charset="-120"/>
                      </a:rPr>
                      <m:t>[(1+</m:t>
                    </m:r>
                    <m:r>
                      <a:rPr lang="en-US" altLang="zh-CN" b="0" i="0" smtClean="0">
                        <a:solidFill>
                          <a:srgbClr val="6565FF"/>
                        </a:solidFill>
                        <a:latin typeface="Cambria Math" pitchFamily="34" charset="0"/>
                        <a:ea typeface="Cambria Math" pitchFamily="34" charset="-122"/>
                        <a:cs typeface="Cambria Math" pitchFamily="34" charset="-120"/>
                      </a:rPr>
                      <m:t>𝑝</m:t>
                    </m:r>
                    <m:sSup>
                      <m:sSupPr>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5</m:t>
                        </m:r>
                      </m:sup>
                    </m:sSup>
                    <m:r>
                      <a:rPr lang="en-US" altLang="zh-CN" b="0" i="0" smtClean="0">
                        <a:solidFill>
                          <a:srgbClr val="6565FF"/>
                        </a:solidFill>
                        <a:latin typeface="Cambria Math" pitchFamily="34" charset="0"/>
                        <a:ea typeface="Cambria Math" pitchFamily="34" charset="-122"/>
                        <a:cs typeface="Cambria Math" pitchFamily="34" charset="-120"/>
                      </a:rPr>
                      <m:t>−(1+</m:t>
                    </m:r>
                    <m:r>
                      <a:rPr lang="en-US" altLang="zh-CN" b="0" i="0" smtClean="0">
                        <a:solidFill>
                          <a:srgbClr val="6565FF"/>
                        </a:solidFill>
                        <a:latin typeface="Cambria Math" pitchFamily="34" charset="0"/>
                        <a:ea typeface="Cambria Math" pitchFamily="34" charset="-122"/>
                        <a:cs typeface="Cambria Math" pitchFamily="34" charset="-120"/>
                      </a:rPr>
                      <m:t>𝑝</m:t>
                    </m:r>
                    <m:r>
                      <a:rPr lang="en-US" altLang="zh-CN"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4" name="QB_6_AN.74_1#ed528546e.blank?vaa=1&amp;vcp=1&amp;vop=1&amp;pid=b9ce2e9df&amp;color=36,64,97&amp;vpa=9&amp;vtp=1&amp;bbb=1&amp;rh=31.27504&amp;hb=1"/>
              <p:cNvSpPr>
                <a:spLocks noRot="1" noChangeAspect="1" noMove="1" noResize="1" noEditPoints="1" noAdjustHandles="1" noChangeArrowheads="1" noChangeShapeType="1" noTextEdit="1"/>
              </p:cNvSpPr>
              <p:nvPr/>
            </p:nvSpPr>
            <p:spPr>
              <a:xfrm>
                <a:off x="539496" y="2363234"/>
                <a:ext cx="11109960" cy="717868"/>
              </a:xfrm>
              <a:prstGeom prst="rect">
                <a:avLst/>
              </a:prstGeom>
              <a:blipFill>
                <a:blip r:embed="rId5"/>
                <a:stretch>
                  <a:fillRect l="-714" r="-494" b="-1623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6_AS.72_1#ed528546e?vaa=1&amp;vcp=1&amp;vop=1&amp;pid=b9ce2e9df&amp;color=36,64,97&amp;vtp=1&amp;bbb=1"/>
              <p:cNvSpPr/>
              <p:nvPr/>
            </p:nvSpPr>
            <p:spPr>
              <a:xfrm>
                <a:off x="539496" y="3172478"/>
                <a:ext cx="11109960" cy="21971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依题意，2019年1月1日存款</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元后，账户中一共有</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𝑝</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𝑎𝑝</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（元）；</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2</a:t>
                </a:r>
                <a:r>
                  <a:rPr lang="en-US" altLang="zh-CN" sz="1800" b="0" i="0">
                    <a:solidFill>
                      <a:srgbClr val="003760"/>
                    </a:solidFill>
                    <a:latin typeface="Times New Roman" pitchFamily="34" charset="0"/>
                    <a:ea typeface="微软雅黑" pitchFamily="34" charset="-122"/>
                    <a:cs typeface="Times New Roman" pitchFamily="34" charset="-120"/>
                  </a:rPr>
                  <a:t>022</a:t>
                </a:r>
                <a:r>
                  <a:rPr lang="en-US" altLang="zh-CN" sz="1800" b="0" i="0" dirty="0">
                    <a:solidFill>
                      <a:srgbClr val="003760"/>
                    </a:solidFill>
                    <a:latin typeface="Times New Roman" pitchFamily="34" charset="0"/>
                    <a:ea typeface="微软雅黑" pitchFamily="34" charset="-122"/>
                    <a:cs typeface="Times New Roman" pitchFamily="34" charset="-120"/>
                  </a:rPr>
                  <a:t>年1月1日可取出钱的总数为</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𝑝</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4</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𝑝</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𝑝</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𝑝</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41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𝑝</m:t>
                        </m:r>
                        <m:r>
                          <a:rPr lang="en-US" altLang="zh-CN" sz="1800" b="0" i="0">
                            <a:solidFill>
                              <a:srgbClr val="003760"/>
                            </a:solidFill>
                            <a:latin typeface="Cambria Math" pitchFamily="34" charset="0"/>
                            <a:ea typeface="Cambria Math" pitchFamily="34" charset="-122"/>
                            <a:cs typeface="Cambria Math" pitchFamily="34" charset="-120"/>
                          </a:rPr>
                          <m:t>)[1−(1+</m:t>
                        </m:r>
                        <m:r>
                          <a:rPr lang="en-US" altLang="zh-CN" sz="1800" b="0" i="0">
                            <a:solidFill>
                              <a:srgbClr val="003760"/>
                            </a:solidFill>
                            <a:latin typeface="Cambria Math" pitchFamily="34" charset="0"/>
                            <a:ea typeface="Cambria Math" pitchFamily="34" charset="-122"/>
                            <a:cs typeface="Cambria Math" pitchFamily="34" charset="-120"/>
                          </a:rPr>
                          <m:t>𝑝</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4</m:t>
                            </m:r>
                          </m:sup>
                        </m:sSup>
                        <m:r>
                          <a:rPr lang="en-US" altLang="zh-CN" sz="1800" b="0" i="0">
                            <a:solidFill>
                              <a:srgbClr val="003760"/>
                            </a:solidFill>
                            <a:latin typeface="Cambria Math" pitchFamily="34" charset="0"/>
                            <a:ea typeface="Cambria Math" pitchFamily="34" charset="-122"/>
                            <a:cs typeface="Cambria Math" pitchFamily="34" charset="-120"/>
                          </a:rPr>
                          <m:t>]</m:t>
                        </m:r>
                      </m:num>
                      <m:den>
                        <m:r>
                          <a:rPr lang="en-US" altLang="zh-CN" sz="1800" b="0" i="0">
                            <a:solidFill>
                              <a:srgbClr val="003760"/>
                            </a:solidFill>
                            <a:latin typeface="Cambria Math" pitchFamily="34" charset="0"/>
                            <a:ea typeface="Cambria Math" pitchFamily="34" charset="-122"/>
                            <a:cs typeface="Cambria Math" pitchFamily="34" charset="-120"/>
                          </a:rPr>
                          <m:t>1−(1+</m:t>
                        </m:r>
                        <m:r>
                          <a:rPr lang="en-US" altLang="zh-CN" sz="1800" b="0" i="0">
                            <a:solidFill>
                              <a:srgbClr val="003760"/>
                            </a:solidFill>
                            <a:latin typeface="Cambria Math" pitchFamily="34" charset="0"/>
                            <a:ea typeface="Cambria Math" pitchFamily="34" charset="-122"/>
                            <a:cs typeface="Cambria Math" pitchFamily="34" charset="-120"/>
                          </a:rPr>
                          <m:t>𝑝</m:t>
                        </m:r>
                        <m:r>
                          <a:rPr lang="en-US" altLang="zh-CN" sz="1800" b="0" i="0">
                            <a:solidFill>
                              <a:srgbClr val="003760"/>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𝑎</m:t>
                        </m:r>
                      </m:num>
                      <m:den>
                        <m:r>
                          <a:rPr lang="en-US" altLang="zh-CN" sz="1800" b="0" i="0">
                            <a:solidFill>
                              <a:srgbClr val="003760"/>
                            </a:solidFill>
                            <a:latin typeface="Cambria Math" pitchFamily="34" charset="0"/>
                            <a:ea typeface="Cambria Math" pitchFamily="34" charset="-122"/>
                            <a:cs typeface="Cambria Math" pitchFamily="34" charset="-120"/>
                          </a:rPr>
                          <m:t>𝑝</m:t>
                        </m:r>
                      </m:den>
                    </m:f>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𝑝</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5</m:t>
                        </m:r>
                      </m:sup>
                    </m:sSup>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𝑝</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（元）.</a:t>
                </a:r>
                <a:endParaRPr lang="en-US" altLang="zh-CN" sz="1800" dirty="0">
                  <a:solidFill>
                    <a:srgbClr val="003760"/>
                  </a:solidFill>
                </a:endParaRPr>
              </a:p>
            </p:txBody>
          </p:sp>
        </mc:Choice>
        <mc:Fallback xmlns="">
          <p:sp>
            <p:nvSpPr>
              <p:cNvPr id="5" name="QB_6_AS.72_1#ed528546e?vaa=1&amp;vcp=1&amp;vop=1&amp;pid=b9ce2e9df&amp;color=36,64,97&amp;vtp=1&amp;bbb=1"/>
              <p:cNvSpPr>
                <a:spLocks noRot="1" noChangeAspect="1" noMove="1" noResize="1" noEditPoints="1" noAdjustHandles="1" noChangeArrowheads="1" noChangeShapeType="1" noTextEdit="1"/>
              </p:cNvSpPr>
              <p:nvPr/>
            </p:nvSpPr>
            <p:spPr>
              <a:xfrm>
                <a:off x="539496" y="3172478"/>
                <a:ext cx="11109960" cy="2197100"/>
              </a:xfrm>
              <a:prstGeom prst="rect">
                <a:avLst/>
              </a:prstGeom>
              <a:blipFill>
                <a:blip r:embed="rId6"/>
                <a:stretch>
                  <a:fillRect l="-1317" b="-249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4">
                                            <p:bg/>
                                          </p:spTgt>
                                        </p:tgtEl>
                                        <p:attrNameLst>
                                          <p:attrName>style.visibility</p:attrName>
                                        </p:attrNameLst>
                                      </p:cBhvr>
                                      <p:to>
                                        <p:strVal val="visible"/>
                                      </p:to>
                                    </p:set>
                                    <p:animEffect transition="in" filter="fade">
                                      <p:cBhvr>
                                        <p:cTn id="51" dur="500"/>
                                        <p:tgtEl>
                                          <p:spTgt spid="4">
                                            <p:bg/>
                                          </p:spTgt>
                                        </p:tgtEl>
                                      </p:cBhvr>
                                    </p:animEffect>
                                    <p:anim calcmode="lin" valueType="num">
                                      <p:cBhvr>
                                        <p:cTn id="52" dur="500" fill="hold"/>
                                        <p:tgtEl>
                                          <p:spTgt spid="4">
                                            <p:bg/>
                                          </p:spTgt>
                                        </p:tgtEl>
                                        <p:attrNameLst>
                                          <p:attrName>ppt_x</p:attrName>
                                        </p:attrNameLst>
                                      </p:cBhvr>
                                      <p:tavLst>
                                        <p:tav tm="0">
                                          <p:val>
                                            <p:strVal val="#ppt_x"/>
                                          </p:val>
                                        </p:tav>
                                        <p:tav tm="100000">
                                          <p:val>
                                            <p:strVal val="#ppt_x"/>
                                          </p:val>
                                        </p:tav>
                                      </p:tavLst>
                                    </p:anim>
                                    <p:anim calcmode="lin" valueType="num">
                                      <p:cBhvr>
                                        <p:cTn id="53" dur="500" fill="hold"/>
                                        <p:tgtEl>
                                          <p:spTgt spid="4">
                                            <p:bg/>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4">
                                            <p:txEl>
                                              <p:pRg st="0" end="0"/>
                                            </p:txEl>
                                          </p:spTgt>
                                        </p:tgtEl>
                                        <p:attrNameLst>
                                          <p:attrName>style.visibility</p:attrName>
                                        </p:attrNameLst>
                                      </p:cBhvr>
                                      <p:to>
                                        <p:strVal val="visible"/>
                                      </p:to>
                                    </p:set>
                                    <p:animEffect transition="in" filter="fade">
                                      <p:cBhvr>
                                        <p:cTn id="56" dur="500"/>
                                        <p:tgtEl>
                                          <p:spTgt spid="4">
                                            <p:txEl>
                                              <p:pRg st="0" end="0"/>
                                            </p:txEl>
                                          </p:spTgt>
                                        </p:tgtEl>
                                      </p:cBhvr>
                                    </p:animEffect>
                                    <p:anim calcmode="lin" valueType="num">
                                      <p:cBhvr>
                                        <p:cTn id="5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8"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6&amp;si=36checked= 1 &amp; amp; version = 1.0.5checked=1&amp;version=1.0.5">
    <p:spTree>
      <p:nvGrpSpPr>
        <p:cNvPr id="1" name=""/>
        <p:cNvGrpSpPr/>
        <p:nvPr/>
      </p:nvGrpSpPr>
      <p:grpSpPr>
        <a:xfrm>
          <a:off x="0" y="0"/>
          <a:ext cx="0" cy="0"/>
          <a:chOff x="0" y="0"/>
          <a:chExt cx="0" cy="0"/>
        </a:xfrm>
      </p:grpSpPr>
      <p:sp>
        <p:nvSpPr>
          <p:cNvPr id="2" name="C_5_BD#ae652fca0?vcp=1&amp;pid=2a4daa525&amp;color=0,55,96&amp;vtp=1&amp;bt=1&amp;bbb=1"/>
          <p:cNvSpPr/>
          <p:nvPr/>
        </p:nvSpPr>
        <p:spPr>
          <a:xfrm>
            <a:off x="539496" y="828000"/>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B组</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应考能力</a:t>
            </a:r>
            <a:endParaRPr lang="en-US" altLang="zh-CN" sz="2400" dirty="0"/>
          </a:p>
        </p:txBody>
      </p:sp>
      <mc:AlternateContent xmlns:mc="http://schemas.openxmlformats.org/markup-compatibility/2006" xmlns:a14="http://schemas.microsoft.com/office/drawing/2010/main">
        <mc:Choice Requires="a14">
          <p:sp>
            <p:nvSpPr>
              <p:cNvPr id="3" name="QO_6_BD.76_1#266b59962?vcp=1&amp;vop=1&amp;pid=ae652fca0&amp;color=36,64,97&amp;vtp=1&amp;bbb=1&amp;hb=1"/>
              <p:cNvSpPr/>
              <p:nvPr/>
            </p:nvSpPr>
            <p:spPr>
              <a:xfrm>
                <a:off x="539496" y="1354843"/>
                <a:ext cx="11109960" cy="119253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4.</a:t>
                </a:r>
                <a:r>
                  <a:rPr lang="en-US" altLang="zh-CN" sz="1800" b="0" i="0" dirty="0">
                    <a:solidFill>
                      <a:srgbClr val="244061"/>
                    </a:solidFill>
                    <a:latin typeface="Times New Roman" pitchFamily="34" charset="0"/>
                    <a:ea typeface="微软雅黑" pitchFamily="34" charset="-122"/>
                    <a:cs typeface="Times New Roman" pitchFamily="34" charset="-120"/>
                  </a:rPr>
                  <a:t>2021年，某集团以20亿元收购某品牌新能源汽车制造企业，并计划投资30亿元来发展该品牌.</a:t>
                </a:r>
                <a:r>
                  <a:rPr lang="en-US" altLang="zh-CN" sz="1800" b="0" i="0">
                    <a:solidFill>
                      <a:srgbClr val="244061"/>
                    </a:solidFill>
                    <a:latin typeface="Times New Roman" pitchFamily="34" charset="0"/>
                    <a:ea typeface="微软雅黑" pitchFamily="34" charset="-122"/>
                    <a:cs typeface="Times New Roman" pitchFamily="34" charset="-120"/>
                  </a:rPr>
                  <a:t>2021年该品牌汽</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车的销售量为</a:t>
                </a:r>
                <a:r>
                  <a:rPr lang="en-US" altLang="zh-CN" sz="1800" b="0" i="0" dirty="0">
                    <a:solidFill>
                      <a:srgbClr val="244061"/>
                    </a:solidFill>
                    <a:latin typeface="Times New Roman" pitchFamily="34" charset="0"/>
                    <a:ea typeface="微软雅黑" pitchFamily="34" charset="-122"/>
                    <a:cs typeface="Times New Roman" pitchFamily="34" charset="-120"/>
                  </a:rPr>
                  <a:t>10万辆，每辆车的平均销售利润为3</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000元．据专家预测，以后每年销售量比上一年增加10</a:t>
                </a:r>
                <a:r>
                  <a:rPr lang="en-US" altLang="zh-CN" sz="1800" b="0" i="0">
                    <a:solidFill>
                      <a:srgbClr val="244061"/>
                    </a:solidFill>
                    <a:latin typeface="Times New Roman" pitchFamily="34" charset="0"/>
                    <a:ea typeface="微软雅黑" pitchFamily="34" charset="-122"/>
                    <a:cs typeface="Times New Roman" pitchFamily="34" charset="-120"/>
                  </a:rPr>
                  <a:t>万辆，</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每辆车的平均销售利润比上一年减少</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6_BD.76_1#266b59962?vcp=1&amp;vop=1&amp;pid=ae652fca0&amp;color=36,64,97&amp;vtp=1&amp;bbb=1&amp;hb=1"/>
              <p:cNvSpPr>
                <a:spLocks noRot="1" noChangeAspect="1" noMove="1" noResize="1" noEditPoints="1" noAdjustHandles="1" noChangeArrowheads="1" noChangeShapeType="1" noTextEdit="1"/>
              </p:cNvSpPr>
              <p:nvPr/>
            </p:nvSpPr>
            <p:spPr>
              <a:xfrm>
                <a:off x="539496" y="1354843"/>
                <a:ext cx="11109960" cy="1192530"/>
              </a:xfrm>
              <a:prstGeom prst="rect">
                <a:avLst/>
              </a:prstGeom>
              <a:blipFill>
                <a:blip r:embed="rId3"/>
                <a:stretch>
                  <a:fillRect l="-1317" r="-1262" b="-1173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BD.77_1#f6e89b13e?vcp=1&amp;vop=1&amp;pid=266b59962&amp;color=36,64,97&amp;vtp=1&amp;bbb=1"/>
              <p:cNvSpPr/>
              <p:nvPr/>
            </p:nvSpPr>
            <p:spPr>
              <a:xfrm>
                <a:off x="539496" y="2591839"/>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若把2021年看作第一年，则第</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年的销售利润为多少亿元？</a:t>
                </a:r>
                <a:endParaRPr lang="en-US" altLang="zh-CN" sz="1800" dirty="0"/>
              </a:p>
            </p:txBody>
          </p:sp>
        </mc:Choice>
        <mc:Fallback xmlns="">
          <p:sp>
            <p:nvSpPr>
              <p:cNvPr id="4" name="QO_7_BD.77_1#f6e89b13e?vcp=1&amp;vop=1&amp;pid=266b59962&amp;color=36,64,97&amp;vtp=1&amp;bbb=1"/>
              <p:cNvSpPr>
                <a:spLocks noRot="1" noChangeAspect="1" noMove="1" noResize="1" noEditPoints="1" noAdjustHandles="1" noChangeArrowheads="1" noChangeShapeType="1" noTextEdit="1"/>
              </p:cNvSpPr>
              <p:nvPr/>
            </p:nvSpPr>
            <p:spPr>
              <a:xfrm>
                <a:off x="539496" y="2591839"/>
                <a:ext cx="11109960" cy="363665"/>
              </a:xfrm>
              <a:prstGeom prst="rect">
                <a:avLst/>
              </a:prstGeom>
              <a:blipFill>
                <a:blip r:embed="rId4"/>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AN.78_1#f6e89b13e?vcp=1&amp;vop=1&amp;pid=266b59962&amp;color=36,64,97&amp;vtp=1&amp;bbb=1&amp;hb=1"/>
              <p:cNvSpPr/>
              <p:nvPr/>
            </p:nvSpPr>
            <p:spPr>
              <a:xfrm>
                <a:off x="539496" y="2965156"/>
                <a:ext cx="11109960" cy="1611186"/>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【解】设第</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oMath>
                </a14:m>
                <a:r>
                  <a:rPr lang="en-US" altLang="zh-CN" sz="1800" b="0" i="0" dirty="0">
                    <a:solidFill>
                      <a:srgbClr val="6565FF"/>
                    </a:solidFill>
                    <a:latin typeface="Times New Roman" pitchFamily="34" charset="0"/>
                    <a:ea typeface="微软雅黑" pitchFamily="34" charset="-122"/>
                    <a:cs typeface="Times New Roman" pitchFamily="34" charset="-120"/>
                  </a:rPr>
                  <a:t>年的销售量为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万辆，则该汽车的年销售量构成首项为10，公差为10的等差数列，所以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=10</m:t>
                    </m:r>
                    <m:r>
                      <a:rPr lang="en-US" altLang="zh-CN" sz="1800" b="0" i="0">
                        <a:solidFill>
                          <a:srgbClr val="6565FF"/>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设</a:t>
                </a:r>
                <a:r>
                  <a:rPr lang="en-US" altLang="zh-CN" sz="1800" b="0" i="0">
                    <a:solidFill>
                      <a:srgbClr val="6565FF"/>
                    </a:solidFill>
                    <a:latin typeface="Times New Roman" pitchFamily="34" charset="0"/>
                    <a:ea typeface="微软雅黑" pitchFamily="34" charset="-122"/>
                    <a:cs typeface="Times New Roman" pitchFamily="34" charset="-120"/>
                  </a:rPr>
                  <a:t>第</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oMath>
                </a14:m>
                <a:r>
                  <a:rPr lang="en-US" altLang="zh-CN" sz="1800" b="0" i="0" dirty="0">
                    <a:solidFill>
                      <a:srgbClr val="6565FF"/>
                    </a:solidFill>
                    <a:latin typeface="Times New Roman" pitchFamily="34" charset="0"/>
                    <a:ea typeface="微软雅黑" pitchFamily="34" charset="-122"/>
                    <a:cs typeface="Times New Roman" pitchFamily="34" charset="-120"/>
                  </a:rPr>
                  <a:t>年每辆车的平均销售利润为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元，则每辆汽车的平均销售利润构成首项为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，公比为0.9</a:t>
                </a:r>
                <a:r>
                  <a:rPr lang="en-US" altLang="zh-CN" sz="1800" b="0" i="0">
                    <a:solidFill>
                      <a:srgbClr val="6565FF"/>
                    </a:solidFill>
                    <a:latin typeface="Times New Roman" pitchFamily="34" charset="0"/>
                    <a:ea typeface="微软雅黑" pitchFamily="34" charset="-122"/>
                    <a:cs typeface="Times New Roman" pitchFamily="34" charset="-120"/>
                  </a:rPr>
                  <a:t>的等比数列，</a:t>
                </a:r>
              </a:p>
              <a:p>
                <a:pPr latinLnBrk="1">
                  <a:lnSpc>
                    <a:spcPts val="3300"/>
                  </a:lnSpc>
                </a:pPr>
                <a:r>
                  <a:rPr lang="en-US" altLang="zh-CN" sz="1800" b="0" i="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=3</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0.9</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记第</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𝑛</m:t>
                    </m:r>
                  </m:oMath>
                </a14:m>
                <a:r>
                  <a:rPr lang="en-US" altLang="zh-CN" b="0" i="0" dirty="0">
                    <a:solidFill>
                      <a:srgbClr val="6565FF"/>
                    </a:solidFill>
                    <a:latin typeface="Times New Roman" pitchFamily="34" charset="0"/>
                    <a:ea typeface="微软雅黑" pitchFamily="34" charset="-122"/>
                    <a:cs typeface="Times New Roman" pitchFamily="34" charset="-120"/>
                  </a:rPr>
                  <a:t>年的销售利润为</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𝑐</m:t>
                        </m:r>
                      </m:e>
                      <m:sub>
                        <m:r>
                          <a:rPr lang="en-US" altLang="zh-CN" b="0" i="0">
                            <a:solidFill>
                              <a:srgbClr val="6565FF"/>
                            </a:solidFill>
                            <a:latin typeface="Cambria Math" pitchFamily="34" charset="0"/>
                            <a:ea typeface="Cambria Math" pitchFamily="34" charset="-122"/>
                            <a:cs typeface="Cambria Math" pitchFamily="34" charset="-120"/>
                          </a:rPr>
                          <m:t>𝑛</m:t>
                        </m:r>
                      </m:sub>
                    </m:sSub>
                  </m:oMath>
                </a14:m>
                <a:r>
                  <a:rPr lang="en-US" altLang="zh-CN"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𝑐</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𝑏</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=30</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000</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0.9</m:t>
                        </m:r>
                      </m:e>
                      <m:sup>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sup>
                    </m:sSup>
                  </m:oMath>
                </a14:m>
                <a:r>
                  <a:rPr lang="en-US" altLang="zh-CN" b="0" i="0" dirty="0">
                    <a:solidFill>
                      <a:srgbClr val="6565FF"/>
                    </a:solidFill>
                    <a:latin typeface="Times New Roman" pitchFamily="34" charset="0"/>
                    <a:ea typeface="微软雅黑" pitchFamily="34" charset="-122"/>
                    <a:cs typeface="Times New Roman" pitchFamily="34" charset="-120"/>
                  </a:rPr>
                  <a:t>万元,即第</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𝑛</m:t>
                    </m:r>
                  </m:oMath>
                </a14:m>
                <a:r>
                  <a:rPr lang="en-US" altLang="zh-CN" b="0" i="0" dirty="0">
                    <a:solidFill>
                      <a:srgbClr val="6565FF"/>
                    </a:solidFill>
                    <a:latin typeface="Times New Roman" pitchFamily="34" charset="0"/>
                    <a:ea typeface="微软雅黑" pitchFamily="34" charset="-122"/>
                    <a:cs typeface="Times New Roman" pitchFamily="34" charset="-120"/>
                  </a:rPr>
                  <a:t>年的销售利润为</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3</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0.9</m:t>
                        </m:r>
                      </m:e>
                      <m:sup>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亿元.</a:t>
                </a:r>
                <a:endParaRPr lang="en-US" altLang="zh-CN" dirty="0"/>
              </a:p>
            </p:txBody>
          </p:sp>
        </mc:Choice>
        <mc:Fallback xmlns="">
          <p:sp>
            <p:nvSpPr>
              <p:cNvPr id="5" name="QO_7_AN.78_1#f6e89b13e?vcp=1&amp;vop=1&amp;pid=266b59962&amp;color=36,64,97&amp;vtp=1&amp;bbb=1&amp;hb=1"/>
              <p:cNvSpPr>
                <a:spLocks noRot="1" noChangeAspect="1" noMove="1" noResize="1" noEditPoints="1" noAdjustHandles="1" noChangeArrowheads="1" noChangeShapeType="1" noTextEdit="1"/>
              </p:cNvSpPr>
              <p:nvPr/>
            </p:nvSpPr>
            <p:spPr>
              <a:xfrm>
                <a:off x="539496" y="2965156"/>
                <a:ext cx="11109960" cy="1611186"/>
              </a:xfrm>
              <a:prstGeom prst="rect">
                <a:avLst/>
              </a:prstGeom>
              <a:blipFill>
                <a:blip r:embed="rId5"/>
                <a:stretch>
                  <a:fillRect l="-1317" r="-878" b="-867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7&amp;si=37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79_1#70e9b0250?vcp=1&amp;vop=1&amp;pid=266b59962&amp;color=36,64,97&amp;vtp=1&amp;bt=1&amp;bbb=1"/>
              <p:cNvSpPr/>
              <p:nvPr/>
            </p:nvSpPr>
            <p:spPr>
              <a:xfrm>
                <a:off x="539496" y="1861235"/>
                <a:ext cx="11109960" cy="772859"/>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到2027年年底，该集团能否通过该品牌汽车实现盈利？</a:t>
                </a:r>
                <a:endParaRPr lang="en-US" altLang="zh-CN" sz="1800" dirty="0"/>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实现盈利即销售利润超过总投资，参考数据：</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0.9</m:t>
                        </m:r>
                      </m:e>
                      <m:sup>
                        <m:r>
                          <a:rPr lang="en-US" altLang="zh-CN" sz="1800" b="0" i="0">
                            <a:solidFill>
                              <a:srgbClr val="244061"/>
                            </a:solidFill>
                            <a:latin typeface="Cambria Math" pitchFamily="34" charset="0"/>
                            <a:ea typeface="Cambria Math" pitchFamily="34" charset="-122"/>
                            <a:cs typeface="Cambria Math" pitchFamily="34" charset="-120"/>
                          </a:rPr>
                          <m:t>6</m:t>
                        </m:r>
                      </m:sup>
                    </m:sSup>
                    <m:r>
                      <a:rPr lang="en-US" altLang="zh-CN" sz="1800" b="0" i="0">
                        <a:solidFill>
                          <a:srgbClr val="244061"/>
                        </a:solidFill>
                        <a:latin typeface="Cambria Math" pitchFamily="34" charset="0"/>
                        <a:ea typeface="Cambria Math" pitchFamily="34" charset="-122"/>
                        <a:cs typeface="Cambria Math" pitchFamily="34" charset="-120"/>
                      </a:rPr>
                      <m:t>≈0.53</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0.9</m:t>
                        </m:r>
                      </m:e>
                      <m:sup>
                        <m:r>
                          <a:rPr lang="en-US" altLang="zh-CN" sz="1800" b="0" i="0">
                            <a:solidFill>
                              <a:srgbClr val="244061"/>
                            </a:solidFill>
                            <a:latin typeface="Cambria Math" pitchFamily="34" charset="0"/>
                            <a:ea typeface="Cambria Math" pitchFamily="34" charset="-122"/>
                            <a:cs typeface="Cambria Math" pitchFamily="34" charset="-120"/>
                          </a:rPr>
                          <m:t>7</m:t>
                        </m:r>
                      </m:sup>
                    </m:sSup>
                    <m:r>
                      <a:rPr lang="en-US" altLang="zh-CN" sz="1800" b="0" i="0">
                        <a:solidFill>
                          <a:srgbClr val="244061"/>
                        </a:solidFill>
                        <a:latin typeface="Cambria Math" pitchFamily="34" charset="0"/>
                        <a:ea typeface="Cambria Math" pitchFamily="34" charset="-122"/>
                        <a:cs typeface="Cambria Math" pitchFamily="34" charset="-120"/>
                      </a:rPr>
                      <m:t>≈0.48</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0.9</m:t>
                        </m:r>
                      </m:e>
                      <m:sup>
                        <m:r>
                          <a:rPr lang="en-US" altLang="zh-CN" sz="1800" b="0" i="0">
                            <a:solidFill>
                              <a:srgbClr val="244061"/>
                            </a:solidFill>
                            <a:latin typeface="Cambria Math" pitchFamily="34" charset="0"/>
                            <a:ea typeface="Cambria Math" pitchFamily="34" charset="-122"/>
                            <a:cs typeface="Cambria Math" pitchFamily="34" charset="-120"/>
                          </a:rPr>
                          <m:t>8</m:t>
                        </m:r>
                      </m:sup>
                    </m:sSup>
                    <m:r>
                      <a:rPr lang="en-US" altLang="zh-CN" sz="1800" b="0" i="0">
                        <a:solidFill>
                          <a:srgbClr val="244061"/>
                        </a:solidFill>
                        <a:latin typeface="Cambria Math" pitchFamily="34" charset="0"/>
                        <a:ea typeface="Cambria Math" pitchFamily="34" charset="-122"/>
                        <a:cs typeface="Cambria Math" pitchFamily="34" charset="-120"/>
                      </a:rPr>
                      <m:t>≈0.43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7_BD.79_1#70e9b0250?vcp=1&amp;vop=1&amp;pid=266b59962&amp;color=36,64,97&amp;vtp=1&amp;bt=1&amp;bbb=1"/>
              <p:cNvSpPr>
                <a:spLocks noRot="1" noChangeAspect="1" noMove="1" noResize="1" noEditPoints="1" noAdjustHandles="1" noChangeArrowheads="1" noChangeShapeType="1" noTextEdit="1"/>
              </p:cNvSpPr>
              <p:nvPr/>
            </p:nvSpPr>
            <p:spPr>
              <a:xfrm>
                <a:off x="539496" y="1861235"/>
                <a:ext cx="11109960" cy="772859"/>
              </a:xfrm>
              <a:prstGeom prst="rect">
                <a:avLst/>
              </a:prstGeom>
              <a:blipFill>
                <a:blip r:embed="rId3"/>
                <a:stretch>
                  <a:fillRect l="-1317"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80_1#70e9b0250?vcp=1&amp;vop=1&amp;pid=266b59962&amp;color=36,64,97&amp;vtp=1&amp;bbb=1"/>
              <p:cNvSpPr/>
              <p:nvPr/>
            </p:nvSpPr>
            <p:spPr>
              <a:xfrm>
                <a:off x="539496" y="2639364"/>
                <a:ext cx="11109960" cy="25004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【解】到2027年年底，设销售利润总和为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𝑆</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亿元，</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𝑆</m:t>
                    </m:r>
                    <m:r>
                      <a:rPr lang="en-US" altLang="zh-CN" sz="1800" b="0" i="0">
                        <a:solidFill>
                          <a:srgbClr val="6565FF"/>
                        </a:solidFill>
                        <a:latin typeface="Cambria Math" pitchFamily="34" charset="0"/>
                        <a:ea typeface="Cambria Math" pitchFamily="34" charset="-122"/>
                        <a:cs typeface="Cambria Math" pitchFamily="34" charset="-120"/>
                      </a:rPr>
                      <m:t>=3(1+2×0.9+3×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0.9</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+4×</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0.9</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0.9</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+6×</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0.9</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+7×</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0.9</m:t>
                        </m:r>
                      </m:e>
                      <m:sup>
                        <m:r>
                          <a:rPr lang="en-US" altLang="zh-CN" sz="1800" b="0" i="0">
                            <a:solidFill>
                              <a:srgbClr val="6565FF"/>
                            </a:solidFill>
                            <a:latin typeface="Cambria Math" pitchFamily="34" charset="0"/>
                            <a:ea typeface="Cambria Math" pitchFamily="34" charset="-122"/>
                            <a:cs typeface="Cambria Math" pitchFamily="34" charset="-120"/>
                          </a:rPr>
                          <m:t>6</m:t>
                        </m:r>
                      </m:sup>
                    </m:sSup>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，①</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0.9</m:t>
                    </m:r>
                    <m:r>
                      <a:rPr lang="en-US" altLang="zh-CN" sz="1800" b="0" i="0">
                        <a:solidFill>
                          <a:srgbClr val="6565FF"/>
                        </a:solidFill>
                        <a:latin typeface="Cambria Math" pitchFamily="34" charset="0"/>
                        <a:ea typeface="Cambria Math" pitchFamily="34" charset="-122"/>
                        <a:cs typeface="Cambria Math" pitchFamily="34" charset="-120"/>
                      </a:rPr>
                      <m:t>𝑆</m:t>
                    </m:r>
                    <m:r>
                      <a:rPr lang="en-US" altLang="zh-CN" sz="1800" b="0" i="0">
                        <a:solidFill>
                          <a:srgbClr val="6565FF"/>
                        </a:solidFill>
                        <a:latin typeface="Cambria Math" pitchFamily="34" charset="0"/>
                        <a:ea typeface="Cambria Math" pitchFamily="34" charset="-122"/>
                        <a:cs typeface="Cambria Math" pitchFamily="34" charset="-120"/>
                      </a:rPr>
                      <m:t>=3(1×0.9+2×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0.9</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0.9</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+4×</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0.9</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0.9</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+6×</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0.9</m:t>
                        </m:r>
                      </m:e>
                      <m:sup>
                        <m:r>
                          <a:rPr lang="en-US" altLang="zh-CN" sz="1800" b="0" i="0">
                            <a:solidFill>
                              <a:srgbClr val="6565FF"/>
                            </a:solidFill>
                            <a:latin typeface="Cambria Math" pitchFamily="34" charset="0"/>
                            <a:ea typeface="Cambria Math" pitchFamily="34" charset="-122"/>
                            <a:cs typeface="Cambria Math" pitchFamily="34" charset="-120"/>
                          </a:rPr>
                          <m:t>6</m:t>
                        </m:r>
                      </m:sup>
                    </m:sSup>
                    <m:r>
                      <a:rPr lang="en-US" altLang="zh-CN" sz="1800" b="0" i="0">
                        <a:solidFill>
                          <a:srgbClr val="6565FF"/>
                        </a:solidFill>
                        <a:latin typeface="Cambria Math" pitchFamily="34" charset="0"/>
                        <a:ea typeface="Cambria Math" pitchFamily="34" charset="-122"/>
                        <a:cs typeface="Cambria Math" pitchFamily="34" charset="-120"/>
                      </a:rPr>
                      <m:t>+7×</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0.9</m:t>
                        </m:r>
                      </m:e>
                      <m:sup>
                        <m:r>
                          <a:rPr lang="en-US" altLang="zh-CN" sz="1800" b="0" i="0">
                            <a:solidFill>
                              <a:srgbClr val="6565FF"/>
                            </a:solidFill>
                            <a:latin typeface="Cambria Math" pitchFamily="34" charset="0"/>
                            <a:ea typeface="Cambria Math" pitchFamily="34" charset="-122"/>
                            <a:cs typeface="Cambria Math" pitchFamily="34" charset="-120"/>
                          </a:rPr>
                          <m:t>7</m:t>
                        </m:r>
                      </m:sup>
                    </m:sSup>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，②</a:t>
                </a:r>
                <a:endParaRPr lang="en-US" altLang="zh-CN" sz="1800" dirty="0"/>
              </a:p>
              <a:p>
                <a:pPr latinLnBrk="1">
                  <a:lnSpc>
                    <a:spcPts val="37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①−②</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0.1</m:t>
                    </m:r>
                    <m:r>
                      <a:rPr lang="en-US" altLang="zh-CN" sz="1800" b="0" i="0">
                        <a:solidFill>
                          <a:srgbClr val="6565FF"/>
                        </a:solidFill>
                        <a:latin typeface="Cambria Math" pitchFamily="34" charset="0"/>
                        <a:ea typeface="Cambria Math" pitchFamily="34" charset="-122"/>
                        <a:cs typeface="Cambria Math" pitchFamily="34" charset="-120"/>
                      </a:rPr>
                      <m:t>𝑆</m:t>
                    </m:r>
                    <m:r>
                      <a:rPr lang="en-US" altLang="zh-CN" sz="1800" b="0" i="0">
                        <a:solidFill>
                          <a:srgbClr val="6565FF"/>
                        </a:solidFill>
                        <a:latin typeface="Cambria Math" pitchFamily="34" charset="0"/>
                        <a:ea typeface="Cambria Math" pitchFamily="34" charset="-122"/>
                        <a:cs typeface="Cambria Math" pitchFamily="34" charset="-120"/>
                      </a:rPr>
                      <m:t>=3×(</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0.9</m:t>
                            </m:r>
                          </m:e>
                          <m:sup>
                            <m:r>
                              <a:rPr lang="en-US" altLang="zh-CN" sz="1800" b="0" i="0">
                                <a:solidFill>
                                  <a:srgbClr val="6565FF"/>
                                </a:solidFill>
                                <a:latin typeface="Cambria Math" pitchFamily="34" charset="0"/>
                                <a:ea typeface="Cambria Math" pitchFamily="34" charset="-122"/>
                                <a:cs typeface="Cambria Math" pitchFamily="34" charset="-120"/>
                              </a:rPr>
                              <m:t>7</m:t>
                            </m:r>
                          </m:sup>
                        </m:sSup>
                      </m:num>
                      <m:den>
                        <m:r>
                          <a:rPr lang="en-US" altLang="zh-CN" sz="1800" b="0" i="0">
                            <a:solidFill>
                              <a:srgbClr val="6565FF"/>
                            </a:solidFill>
                            <a:latin typeface="Cambria Math" pitchFamily="34" charset="0"/>
                            <a:ea typeface="Cambria Math" pitchFamily="34" charset="-122"/>
                            <a:cs typeface="Cambria Math" pitchFamily="34" charset="-120"/>
                          </a:rPr>
                          <m:t>1−0.9</m:t>
                        </m:r>
                      </m:den>
                    </m:f>
                    <m:r>
                      <a:rPr lang="en-US" altLang="zh-CN" sz="1800" b="0" i="0">
                        <a:solidFill>
                          <a:srgbClr val="6565FF"/>
                        </a:solidFill>
                        <a:latin typeface="Cambria Math" pitchFamily="34" charset="0"/>
                        <a:ea typeface="Cambria Math" pitchFamily="34" charset="-122"/>
                        <a:cs typeface="Cambria Math" pitchFamily="34" charset="-120"/>
                      </a:rPr>
                      <m:t>−7×</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0.9</m:t>
                        </m:r>
                      </m:e>
                      <m:sup>
                        <m:r>
                          <a:rPr lang="en-US" altLang="zh-CN" sz="1800" b="0" i="0">
                            <a:solidFill>
                              <a:srgbClr val="6565FF"/>
                            </a:solidFill>
                            <a:latin typeface="Cambria Math" pitchFamily="34" charset="0"/>
                            <a:ea typeface="Cambria Math" pitchFamily="34" charset="-122"/>
                            <a:cs typeface="Cambria Math" pitchFamily="34" charset="-120"/>
                          </a:rPr>
                          <m:t>7</m:t>
                        </m:r>
                      </m:sup>
                    </m:sSup>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𝑆</m:t>
                    </m:r>
                    <m:r>
                      <a:rPr lang="en-US" altLang="zh-CN" sz="1800" b="0" i="0">
                        <a:solidFill>
                          <a:srgbClr val="6565FF"/>
                        </a:solidFill>
                        <a:latin typeface="Cambria Math" pitchFamily="34" charset="0"/>
                        <a:ea typeface="Cambria Math" pitchFamily="34" charset="-122"/>
                        <a:cs typeface="Cambria Math" pitchFamily="34" charset="-120"/>
                      </a:rPr>
                      <m:t>≈55.2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（亿元），</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而</a:t>
                </a:r>
                <a:r>
                  <a:rPr lang="en-US" altLang="zh-CN" sz="1800" b="0" i="0">
                    <a:solidFill>
                      <a:srgbClr val="6565FF"/>
                    </a:solidFill>
                    <a:latin typeface="Times New Roman" pitchFamily="34" charset="0"/>
                    <a:ea typeface="微软雅黑" pitchFamily="34" charset="-122"/>
                    <a:cs typeface="Times New Roman" pitchFamily="34" charset="-120"/>
                  </a:rPr>
                  <a:t>总投资为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20+30=50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（亿元），</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55.2&gt;50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，所以到2027年年底，该集团能通过该品牌汽车实现盈利．</a:t>
                </a:r>
                <a:endParaRPr lang="en-US" altLang="zh-CN" sz="1800" dirty="0"/>
              </a:p>
            </p:txBody>
          </p:sp>
        </mc:Choice>
        <mc:Fallback xmlns="">
          <p:sp>
            <p:nvSpPr>
              <p:cNvPr id="3" name="QO_7_AN.80_1#70e9b0250?vcp=1&amp;vop=1&amp;pid=266b59962&amp;color=36,64,97&amp;vtp=1&amp;bbb=1"/>
              <p:cNvSpPr>
                <a:spLocks noRot="1" noChangeAspect="1" noMove="1" noResize="1" noEditPoints="1" noAdjustHandles="1" noChangeArrowheads="1" noChangeShapeType="1" noTextEdit="1"/>
              </p:cNvSpPr>
              <p:nvPr/>
            </p:nvSpPr>
            <p:spPr>
              <a:xfrm>
                <a:off x="539496" y="2639364"/>
                <a:ext cx="11109960" cy="2500440"/>
              </a:xfrm>
              <a:prstGeom prst="rect">
                <a:avLst/>
              </a:prstGeom>
              <a:blipFill>
                <a:blip r:embed="rId4"/>
                <a:stretch>
                  <a:fillRect l="-1317" b="-56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8&amp;si=38checked= 1 &amp; amp; version = 1.0.5checked=1&amp;version=1.0.5">
    <p:spTree>
      <p:nvGrpSpPr>
        <p:cNvPr id="1" name=""/>
        <p:cNvGrpSpPr/>
        <p:nvPr/>
      </p:nvGrpSpPr>
      <p:grpSpPr>
        <a:xfrm>
          <a:off x="0" y="0"/>
          <a:ext cx="0" cy="0"/>
          <a:chOff x="0" y="0"/>
          <a:chExt cx="0" cy="0"/>
        </a:xfrm>
      </p:grpSpPr>
      <p:sp>
        <p:nvSpPr>
          <p:cNvPr id="2" name="C_5_BD#c5d606b4b?vcp=1&amp;pid=2a4daa525&amp;color=0,55,96&amp;vtp=1&amp;bt=1&amp;bbb=1"/>
          <p:cNvSpPr/>
          <p:nvPr/>
        </p:nvSpPr>
        <p:spPr>
          <a:xfrm>
            <a:off x="539496" y="828000"/>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C组</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新素养</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新题型</a:t>
            </a:r>
            <a:endParaRPr lang="en-US" altLang="zh-CN" sz="2400" dirty="0"/>
          </a:p>
        </p:txBody>
      </p:sp>
      <mc:AlternateContent xmlns:mc="http://schemas.openxmlformats.org/markup-compatibility/2006" xmlns:a14="http://schemas.microsoft.com/office/drawing/2010/main">
        <mc:Choice Requires="a14">
          <p:sp>
            <p:nvSpPr>
              <p:cNvPr id="3" name="QC_6_BD.81_1#9954fc6d3?vaa=1&amp;vcp=1&amp;vop=1&amp;pid=c5d606b4b&amp;color=36,64,97&amp;vtp=1&amp;bbb=1&amp;hb=1"/>
              <p:cNvSpPr/>
              <p:nvPr/>
            </p:nvSpPr>
            <p:spPr>
              <a:xfrm>
                <a:off x="539496" y="1354843"/>
                <a:ext cx="11109960" cy="11893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5.（多选）</a:t>
                </a:r>
                <a:r>
                  <a:rPr lang="en-US" altLang="zh-CN" sz="1800" b="0" i="0" dirty="0">
                    <a:solidFill>
                      <a:srgbClr val="244061"/>
                    </a:solidFill>
                    <a:latin typeface="Times New Roman" pitchFamily="34" charset="0"/>
                    <a:ea typeface="微软雅黑" pitchFamily="34" charset="-122"/>
                    <a:cs typeface="Times New Roman" pitchFamily="34" charset="-120"/>
                  </a:rPr>
                  <a:t>某企业为一个高科技项目注入了启动资金2</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000万元，已知每年可获利</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，但由于竞争激烈</a:t>
                </a:r>
                <a:r>
                  <a:rPr lang="en-US" altLang="zh-CN" sz="1800" b="0" i="0">
                    <a:solidFill>
                      <a:srgbClr val="244061"/>
                    </a:solidFill>
                    <a:latin typeface="Times New Roman" pitchFamily="34" charset="0"/>
                    <a:ea typeface="微软雅黑" pitchFamily="34" charset="-122"/>
                    <a:cs typeface="Times New Roman" pitchFamily="34" charset="-120"/>
                  </a:rPr>
                  <a:t>，每年</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年底需从利润中取出</a:t>
                </a:r>
                <a:r>
                  <a:rPr lang="en-US" altLang="zh-CN" sz="1800" b="0" i="0" dirty="0">
                    <a:solidFill>
                      <a:srgbClr val="244061"/>
                    </a:solidFill>
                    <a:latin typeface="Times New Roman" pitchFamily="34" charset="0"/>
                    <a:ea typeface="微软雅黑" pitchFamily="34" charset="-122"/>
                    <a:cs typeface="Times New Roman" pitchFamily="34" charset="-120"/>
                  </a:rPr>
                  <a:t>200万元资金进行科研、技术改造与广告投入，方能保持原有的利润增长率．设经过</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年之</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后</a:t>
                </a:r>
                <a:r>
                  <a:rPr lang="en-US" altLang="zh-CN" b="0" i="0" dirty="0">
                    <a:solidFill>
                      <a:srgbClr val="244061"/>
                    </a:solidFill>
                    <a:latin typeface="Times New Roman" pitchFamily="34" charset="0"/>
                    <a:ea typeface="微软雅黑" pitchFamily="34" charset="-122"/>
                    <a:cs typeface="Times New Roman" pitchFamily="34" charset="-120"/>
                  </a:rPr>
                  <a:t>，该项目的资金为</a:t>
                </a:r>
                <a14:m>
                  <m:oMath xmlns:m="http://schemas.openxmlformats.org/officeDocument/2006/math">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𝑛</m:t>
                        </m:r>
                      </m:sub>
                    </m:sSub>
                  </m:oMath>
                </a14:m>
                <a:r>
                  <a:rPr lang="en-US" altLang="zh-CN" b="0" i="0" dirty="0">
                    <a:solidFill>
                      <a:srgbClr val="244061"/>
                    </a:solidFill>
                    <a:latin typeface="Times New Roman" pitchFamily="34" charset="0"/>
                    <a:ea typeface="微软雅黑" pitchFamily="34" charset="-122"/>
                    <a:cs typeface="Times New Roman" pitchFamily="34" charset="-120"/>
                  </a:rPr>
                  <a:t>万元（取</a:t>
                </a:r>
                <a14:m>
                  <m:oMath xmlns:m="http://schemas.openxmlformats.org/officeDocument/2006/math">
                    <m:r>
                      <m:rPr>
                        <m:sty m:val="p"/>
                      </m:rPr>
                      <a:rPr lang="en-US" altLang="zh-CN" b="0" i="0">
                        <a:solidFill>
                          <a:srgbClr val="244061"/>
                        </a:solidFill>
                        <a:latin typeface="Cambria Math" pitchFamily="34" charset="0"/>
                        <a:ea typeface="Cambria Math" pitchFamily="34" charset="-122"/>
                        <a:cs typeface="Cambria Math" pitchFamily="34" charset="-120"/>
                      </a:rPr>
                      <m:t>lg</m:t>
                    </m:r>
                    <m:r>
                      <m:rPr>
                        <m:nor/>
                      </m:rPr>
                      <a:rPr lang="en-US" altLang="zh-CN" b="0" i="0">
                        <a:solidFill>
                          <a:srgbClr val="244061"/>
                        </a:solidFill>
                        <a:latin typeface="Cambria Math" pitchFamily="34" charset="0"/>
                        <a:ea typeface="Cambria Math" pitchFamily="34" charset="-122"/>
                        <a:cs typeface="Cambria Math" pitchFamily="34" charset="-120"/>
                      </a:rPr>
                      <m:t> </m:t>
                    </m:r>
                    <m:r>
                      <a:rPr lang="en-US" altLang="zh-CN" b="0" i="0">
                        <a:solidFill>
                          <a:srgbClr val="244061"/>
                        </a:solidFill>
                        <a:latin typeface="Cambria Math" pitchFamily="34" charset="0"/>
                        <a:ea typeface="Cambria Math" pitchFamily="34" charset="-122"/>
                        <a:cs typeface="Cambria Math" pitchFamily="34" charset="-120"/>
                      </a:rPr>
                      <m:t>2≈0.30</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m:rPr>
                        <m:nor/>
                      </m:rPr>
                      <a:rPr lang="en-US" altLang="zh-CN" b="0" i="0">
                        <a:solidFill>
                          <a:srgbClr val="244061"/>
                        </a:solidFill>
                        <a:latin typeface="Cambria Math" pitchFamily="34" charset="0"/>
                        <a:ea typeface="Cambria Math" pitchFamily="34" charset="-122"/>
                        <a:cs typeface="Cambria Math" pitchFamily="34" charset="-120"/>
                      </a:rPr>
                      <m:t>lg</m:t>
                    </m:r>
                    <m:r>
                      <m:rPr>
                        <m:nor/>
                      </m:rPr>
                      <a:rPr lang="en-US" altLang="zh-CN" b="0" i="0">
                        <a:solidFill>
                          <a:srgbClr val="244061"/>
                        </a:solidFill>
                        <a:latin typeface="Cambria Math" pitchFamily="34" charset="0"/>
                        <a:ea typeface="Cambria Math" pitchFamily="34" charset="-122"/>
                        <a:cs typeface="Cambria Math" pitchFamily="34" charset="-120"/>
                      </a:rPr>
                      <m:t> </m:t>
                    </m:r>
                    <m:r>
                      <a:rPr lang="en-US" altLang="zh-CN" b="0" i="0">
                        <a:solidFill>
                          <a:srgbClr val="244061"/>
                        </a:solidFill>
                        <a:latin typeface="Cambria Math" pitchFamily="34" charset="0"/>
                        <a:ea typeface="Cambria Math" pitchFamily="34" charset="-122"/>
                        <a:cs typeface="Cambria Math" pitchFamily="34" charset="-120"/>
                      </a:rPr>
                      <m:t>3≈0.48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Times New Roman" pitchFamily="34" charset="0"/>
                    <a:ea typeface="微软雅黑" pitchFamily="34" charset="-122"/>
                    <a:cs typeface="Times New Roman" pitchFamily="34" charset="-120"/>
                  </a:rPr>
                  <a:t>则下列叙述正确的是(</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C_6_BD.81_1#9954fc6d3?vaa=1&amp;vcp=1&amp;vop=1&amp;pid=c5d606b4b&amp;color=36,64,97&amp;vtp=1&amp;bbb=1&amp;hb=1"/>
              <p:cNvSpPr>
                <a:spLocks noRot="1" noChangeAspect="1" noMove="1" noResize="1" noEditPoints="1" noAdjustHandles="1" noChangeArrowheads="1" noChangeShapeType="1" noTextEdit="1"/>
              </p:cNvSpPr>
              <p:nvPr/>
            </p:nvSpPr>
            <p:spPr>
              <a:xfrm>
                <a:off x="539496" y="1354843"/>
                <a:ext cx="11109960" cy="1189355"/>
              </a:xfrm>
              <a:prstGeom prst="rect">
                <a:avLst/>
              </a:prstGeom>
              <a:blipFill>
                <a:blip r:embed="rId3"/>
                <a:stretch>
                  <a:fillRect l="-1317" r="-714" b="-1230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BD.81_2#9954fc6d3.choices?vaa=1&amp;vcp=1&amp;vop=1&amp;pid=c5d606b4b&amp;color=36,64,97&amp;vtp=1&amp;bbb=1"/>
              <p:cNvSpPr/>
              <p:nvPr/>
            </p:nvSpPr>
            <p:spPr>
              <a:xfrm>
                <a:off x="539496" y="2549866"/>
                <a:ext cx="11109960" cy="16114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=2</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200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的递推关系是</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×(1+20%)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−1</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000}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为等比数列</a:t>
                </a:r>
                <a:endParaRPr lang="en-US" altLang="zh-CN" sz="1800" dirty="0"/>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.至少要经过6年，该项目的资金才可以达到或超过翻一番（即为原来的2倍）的目标</a:t>
                </a:r>
                <a:endParaRPr lang="en-US" altLang="zh-CN" sz="1800" dirty="0"/>
              </a:p>
            </p:txBody>
          </p:sp>
        </mc:Choice>
        <mc:Fallback xmlns="">
          <p:sp>
            <p:nvSpPr>
              <p:cNvPr id="5" name="QC_6_BD.81_2#9954fc6d3.choices?vaa=1&amp;vcp=1&amp;vop=1&amp;pid=c5d606b4b&amp;color=36,64,97&amp;vtp=1&amp;bbb=1"/>
              <p:cNvSpPr>
                <a:spLocks noRot="1" noChangeAspect="1" noMove="1" noResize="1" noEditPoints="1" noAdjustHandles="1" noChangeArrowheads="1" noChangeShapeType="1" noTextEdit="1"/>
              </p:cNvSpPr>
              <p:nvPr/>
            </p:nvSpPr>
            <p:spPr>
              <a:xfrm>
                <a:off x="539496" y="2549866"/>
                <a:ext cx="11109960" cy="1611440"/>
              </a:xfrm>
              <a:prstGeom prst="rect">
                <a:avLst/>
              </a:prstGeom>
              <a:blipFill>
                <a:blip r:embed="rId4"/>
                <a:stretch>
                  <a:fillRect l="-1317" b="-8679"/>
                </a:stretch>
              </a:blipFill>
              <a:ln/>
            </p:spPr>
            <p:txBody>
              <a:bodyPr/>
              <a:lstStyle/>
              <a:p>
                <a:r>
                  <a:rPr lang="zh-CN" altLang="en-US">
                    <a:noFill/>
                  </a:rPr>
                  <a:t> </a:t>
                </a:r>
              </a:p>
            </p:txBody>
          </p:sp>
        </mc:Fallback>
      </mc:AlternateContent>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checked= 1 &amp; amp; version = 1.0.5checked=1&amp;version=1.0.5">
    <p:spTree>
      <p:nvGrpSpPr>
        <p:cNvPr id="1" name=""/>
        <p:cNvGrpSpPr/>
        <p:nvPr/>
      </p:nvGrpSpPr>
      <p:grpSpPr>
        <a:xfrm>
          <a:off x="0" y="0"/>
          <a:ext cx="0" cy="0"/>
          <a:chOff x="0" y="0"/>
          <a:chExt cx="0" cy="0"/>
        </a:xfrm>
      </p:grpSpPr>
      <p:pic>
        <p:nvPicPr>
          <p:cNvPr id="2" name="C_3#a63db36cc.fixed?vcp=1&amp;pid=0cc810eb6&amp;color=36,64,97&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3_BD#a63db36cc.fixed?vcp=1&amp;pid=0cc810eb6&amp;color=61,88,159&amp;vtp=1&amp;bbb=1"/>
          <p:cNvSpPr/>
          <p:nvPr/>
        </p:nvSpPr>
        <p:spPr>
          <a:xfrm>
            <a:off x="694944"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5.4</a:t>
            </a:r>
            <a:endParaRPr lang="en-US" altLang="zh-CN" sz="5400" dirty="0"/>
          </a:p>
        </p:txBody>
      </p:sp>
      <p:sp>
        <p:nvSpPr>
          <p:cNvPr id="4" name="C_3_BD#a63db36cc.fixed?vcp=1&amp;pid=0cc810eb6&amp;color=61,88,159&amp;vtp=1&amp;bbb=1"/>
          <p:cNvSpPr/>
          <p:nvPr/>
        </p:nvSpPr>
        <p:spPr>
          <a:xfrm>
            <a:off x="4315968" y="2587752"/>
            <a:ext cx="7671816"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数列的应用</a:t>
            </a:r>
            <a:endParaRPr lang="en-US" altLang="zh-CN" sz="5400"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name="Slide 39&amp;si=39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83_1#9954fc6d3?vaa=1&amp;vcp=1&amp;vop=1&amp;pid=c5d606b4b&amp;color=36,64,97&amp;vtp=1&amp;bt=1&amp;bbb=1&amp;hb=1"/>
              <p:cNvSpPr/>
              <p:nvPr/>
            </p:nvSpPr>
            <p:spPr>
              <a:xfrm>
                <a:off x="539496" y="1842376"/>
                <a:ext cx="11109960" cy="29322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根据题意，经过1年之后，该项目的资金为</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000(1+20%)−200=2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（万元），A正确；</a:t>
                </a:r>
                <a:endParaRPr lang="en-US" altLang="zh-CN" sz="1800" dirty="0"/>
              </a:p>
              <a:p>
                <a:pPr latinLnBrk="1">
                  <a:lnSpc>
                    <a:spcPts val="3300"/>
                  </a:lnSpc>
                </a:pP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×(1+20%)−200=1.2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−200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，B不正确；</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=1.2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−200</m:t>
                    </m:r>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−1</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000=1.2(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−1</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即</a:t>
                </a:r>
                <a:r>
                  <a:rPr lang="en-US" altLang="zh-CN" sz="1800" b="0" i="0">
                    <a:solidFill>
                      <a:srgbClr val="003760"/>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−1</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m:t>
                    </m:r>
                  </m:oMath>
                </a14:m>
                <a:r>
                  <a:rPr lang="en-US" altLang="zh-CN" sz="1800" b="0" i="0" dirty="0">
                    <a:solidFill>
                      <a:srgbClr val="003760"/>
                    </a:solidFill>
                    <a:latin typeface="Times New Roman" pitchFamily="34" charset="0"/>
                    <a:ea typeface="微软雅黑" pitchFamily="34" charset="-122"/>
                    <a:cs typeface="Times New Roman" pitchFamily="34" charset="-120"/>
                  </a:rPr>
                  <a:t>是首项为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，公比为1.2的等比数列，C正确；</a:t>
                </a:r>
                <a:endParaRPr lang="en-US" altLang="zh-CN" sz="1800" dirty="0"/>
              </a:p>
              <a:p>
                <a:pPr latinLnBrk="1">
                  <a:lnSpc>
                    <a:spcPts val="3300"/>
                  </a:lnSpc>
                </a:pP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−1</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000=1</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200×</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m:t>
                        </m:r>
                      </m:e>
                      <m:sup>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p>
                    </m:sSup>
                    <m:r>
                      <a:rPr lang="en-US" altLang="zh-CN" sz="1800" b="0" i="0">
                        <a:solidFill>
                          <a:srgbClr val="003760"/>
                        </a:solidFill>
                        <a:latin typeface="Cambria Math" pitchFamily="34" charset="0"/>
                        <a:ea typeface="Cambria Math" pitchFamily="34" charset="-122"/>
                        <a:cs typeface="Cambria Math" pitchFamily="34" charset="-120"/>
                      </a:rPr>
                      <m:t>=1</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m:t>
                        </m:r>
                      </m:e>
                      <m:sup>
                        <m:r>
                          <a:rPr lang="en-US" altLang="zh-CN" sz="1800" b="0" i="0">
                            <a:solidFill>
                              <a:srgbClr val="003760"/>
                            </a:solidFill>
                            <a:latin typeface="Cambria Math" pitchFamily="34" charset="0"/>
                            <a:ea typeface="Cambria Math" pitchFamily="34" charset="-122"/>
                            <a:cs typeface="Cambria Math" pitchFamily="34" charset="-120"/>
                          </a:rPr>
                          <m:t>𝑛</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=1</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m:t>
                        </m:r>
                      </m:e>
                      <m:sup>
                        <m:r>
                          <a:rPr lang="en-US" altLang="zh-CN" sz="1800" b="0" i="0">
                            <a:solidFill>
                              <a:srgbClr val="003760"/>
                            </a:solidFill>
                            <a:latin typeface="Cambria Math" pitchFamily="34" charset="0"/>
                            <a:ea typeface="Cambria Math" pitchFamily="34" charset="-122"/>
                            <a:cs typeface="Cambria Math" pitchFamily="34" charset="-120"/>
                          </a:rPr>
                          <m:t>𝑛</m:t>
                        </m:r>
                      </m:sup>
                    </m:sSup>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=1</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1.2</m:t>
                        </m:r>
                      </m:e>
                      <m:sup>
                        <m:r>
                          <a:rPr lang="en-US" altLang="zh-CN" sz="1800" b="0" i="0">
                            <a:solidFill>
                              <a:srgbClr val="003760"/>
                            </a:solidFill>
                            <a:latin typeface="Cambria Math" pitchFamily="34" charset="0"/>
                            <a:ea typeface="Cambria Math" pitchFamily="34" charset="-122"/>
                            <a:cs typeface="Cambria Math" pitchFamily="34" charset="-120"/>
                          </a:rPr>
                          <m:t>𝑛</m:t>
                        </m:r>
                      </m:sup>
                    </m:sSup>
                    <m:r>
                      <a:rPr lang="en-US" altLang="zh-CN" sz="1800" b="0" i="0">
                        <a:solidFill>
                          <a:srgbClr val="003760"/>
                        </a:solidFill>
                        <a:latin typeface="Cambria Math" pitchFamily="34" charset="0"/>
                        <a:ea typeface="Cambria Math" pitchFamily="34" charset="-122"/>
                        <a:cs typeface="Cambria Math" pitchFamily="34" charset="-120"/>
                      </a:rPr>
                      <m:t>+1)≥4</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000</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003760"/>
                            </a:solidFill>
                            <a:latin typeface="Cambria Math" pitchFamily="34" charset="0"/>
                            <a:ea typeface="Cambria Math" pitchFamily="34" charset="-122"/>
                            <a:cs typeface="Cambria Math" pitchFamily="34" charset="-120"/>
                          </a:rPr>
                          <m:t>log</m:t>
                        </m:r>
                      </m:e>
                      <m:sub>
                        <m:r>
                          <a:rPr lang="en-US" altLang="zh-CN" sz="1800" b="0" i="0">
                            <a:solidFill>
                              <a:srgbClr val="003760"/>
                            </a:solidFill>
                            <a:latin typeface="Cambria Math" pitchFamily="34" charset="0"/>
                            <a:ea typeface="Cambria Math" pitchFamily="34" charset="-122"/>
                            <a:cs typeface="Cambria Math" pitchFamily="34" charset="-120"/>
                          </a:rPr>
                          <m:t>1.2</m:t>
                        </m:r>
                      </m:sub>
                    </m:sSub>
                    <m:r>
                      <a:rPr lang="en-US" altLang="zh-CN" sz="1800" b="0" i="0">
                        <a:solidFill>
                          <a:srgbClr val="003760"/>
                        </a:solidFill>
                        <a:latin typeface="Cambria Math" pitchFamily="34" charset="0"/>
                        <a:ea typeface="Cambria Math" pitchFamily="34" charset="-122"/>
                        <a:cs typeface="Cambria Math" pitchFamily="34" charset="-120"/>
                      </a:rPr>
                      <m:t>3=</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lg</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lg</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lg</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3−1</m:t>
                        </m:r>
                      </m:den>
                    </m:f>
                    <m:r>
                      <a:rPr lang="en-US" altLang="zh-CN" sz="1800" b="0" i="0">
                        <a:solidFill>
                          <a:srgbClr val="003760"/>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，所以至少要经过</a:t>
                </a:r>
                <a:r>
                  <a:rPr lang="en-US" altLang="zh-CN" sz="1800" b="0" i="0">
                    <a:solidFill>
                      <a:srgbClr val="003760"/>
                    </a:solidFill>
                    <a:latin typeface="Times New Roman" pitchFamily="34" charset="0"/>
                    <a:ea typeface="微软雅黑" pitchFamily="34" charset="-122"/>
                    <a:cs typeface="Times New Roman" pitchFamily="34" charset="-120"/>
                  </a:rPr>
                  <a:t>6年该项目的资金才可以达</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到或超过翻一番的目标</a:t>
                </a:r>
                <a:r>
                  <a:rPr lang="en-US" altLang="zh-CN" b="0" i="0" dirty="0">
                    <a:solidFill>
                      <a:srgbClr val="003760"/>
                    </a:solidFill>
                    <a:latin typeface="Times New Roman" pitchFamily="34" charset="0"/>
                    <a:ea typeface="微软雅黑" pitchFamily="34" charset="-122"/>
                    <a:cs typeface="Times New Roman" pitchFamily="34" charset="-120"/>
                  </a:rPr>
                  <a:t>，D正确.故选</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ACD</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C_6_AS.83_1#9954fc6d3?vaa=1&amp;vcp=1&amp;vop=1&amp;pid=c5d606b4b&amp;color=36,64,97&amp;vtp=1&amp;bt=1&amp;bbb=1&amp;hb=1"/>
              <p:cNvSpPr>
                <a:spLocks noRot="1" noChangeAspect="1" noMove="1" noResize="1" noEditPoints="1" noAdjustHandles="1" noChangeArrowheads="1" noChangeShapeType="1" noTextEdit="1"/>
              </p:cNvSpPr>
              <p:nvPr/>
            </p:nvSpPr>
            <p:spPr>
              <a:xfrm>
                <a:off x="539496" y="1842376"/>
                <a:ext cx="11109960" cy="2932240"/>
              </a:xfrm>
              <a:prstGeom prst="rect">
                <a:avLst/>
              </a:prstGeom>
              <a:blipFill>
                <a:blip r:embed="rId3"/>
                <a:stretch>
                  <a:fillRect l="-1317" r="-110" b="-4782"/>
                </a:stretch>
              </a:blipFill>
              <a:ln/>
            </p:spPr>
            <p:txBody>
              <a:bodyPr/>
              <a:lstStyle/>
              <a:p>
                <a:r>
                  <a:rPr lang="zh-CN" altLang="en-US">
                    <a:noFill/>
                  </a:rPr>
                  <a:t> </a:t>
                </a:r>
              </a:p>
            </p:txBody>
          </p:sp>
        </mc:Fallback>
      </mc:AlternateContent>
      <p:sp>
        <p:nvSpPr>
          <p:cNvPr id="3" name="QC_6_AN.84_1#9954fc6d3?vaa=1&amp;vcp=1&amp;vop=1&amp;pid=c5d606b4b&amp;color=36,64,97&amp;vtp=1&amp;bbb=1"/>
          <p:cNvSpPr/>
          <p:nvPr/>
        </p:nvSpPr>
        <p:spPr>
          <a:xfrm>
            <a:off x="539496" y="4759820"/>
            <a:ext cx="11109960" cy="408305"/>
          </a:xfrm>
          <a:prstGeom prst="rect">
            <a:avLst/>
          </a:prstGeom>
          <a:noFill/>
          <a:ln/>
        </p:spPr>
        <p:txBody>
          <a:bodyPr wrap="none" lIns="0" tIns="0" rIns="0" bIns="0" rtlCol="0" anchor="t"/>
          <a:lstStyle/>
          <a:p>
            <a:pPr algn="l" latinLnBrk="1">
              <a:lnSpc>
                <a:spcPts val="3600"/>
              </a:lnSpc>
            </a:pPr>
            <a:r>
              <a:rPr lang="en-US" altLang="zh-CN" sz="1800" b="1" i="0" dirty="0">
                <a:solidFill>
                  <a:srgbClr val="6565FF"/>
                </a:solidFill>
                <a:latin typeface="Times New Roman" pitchFamily="34" charset="0"/>
                <a:ea typeface="微软雅黑" pitchFamily="34" charset="-122"/>
                <a:cs typeface="Times New Roman" pitchFamily="34" charset="-120"/>
              </a:rPr>
              <a:t>【答案】</a:t>
            </a:r>
            <a:r>
              <a:rPr lang="en-US" altLang="zh-CN" sz="2000" b="0" i="0" dirty="0">
                <a:solidFill>
                  <a:srgbClr val="6565FF"/>
                </a:solidFill>
                <a:latin typeface="Times New Roman" pitchFamily="34" charset="0"/>
                <a:ea typeface="微软雅黑" pitchFamily="34" charset="-122"/>
                <a:cs typeface="Times New Roman" pitchFamily="34" charset="-120"/>
              </a:rPr>
              <a:t>ACD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checked= 1 &amp; amp; version = 1.0.5checked=1&amp;version=1.0.5">
    <p:spTree>
      <p:nvGrpSpPr>
        <p:cNvPr id="1" name=""/>
        <p:cNvGrpSpPr/>
        <p:nvPr/>
      </p:nvGrpSpPr>
      <p:grpSpPr>
        <a:xfrm>
          <a:off x="0" y="0"/>
          <a:ext cx="0" cy="0"/>
          <a:chOff x="0" y="0"/>
          <a:chExt cx="0" cy="0"/>
        </a:xfrm>
      </p:grpSpPr>
      <p:sp>
        <p:nvSpPr>
          <p:cNvPr id="2" name="C_1#目录1:23686eb6e?lid=b834a1445&amp;cid=b834a1445&amp;vtp=1&amp;bbb=1">
            <a:hlinkClick r:id="rId3" action="ppaction://hlinksldjump"/>
          </p:cNvPr>
          <p:cNvSpPr/>
          <p:nvPr/>
        </p:nvSpPr>
        <p:spPr>
          <a:xfrm>
            <a:off x="4032504" y="1874872"/>
            <a:ext cx="5760720"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知识点1</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数列在经济生活中的应用</a:t>
            </a:r>
            <a:endParaRPr lang="en-US" altLang="zh-CN" sz="1800" dirty="0"/>
          </a:p>
        </p:txBody>
      </p:sp>
      <p:sp>
        <p:nvSpPr>
          <p:cNvPr id="3" name="C_1#目录1:23686eb6e?lid=30daa0394&amp;cid=30daa0394&amp;vtp=1&amp;bbb=1">
            <a:hlinkClick r:id="rId3" action="ppaction://hlinksldjump"/>
          </p:cNvPr>
          <p:cNvSpPr/>
          <p:nvPr/>
        </p:nvSpPr>
        <p:spPr>
          <a:xfrm>
            <a:off x="4032504" y="2268064"/>
            <a:ext cx="5760720" cy="56657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知识点2</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err="1" smtClean="0">
                <a:solidFill>
                  <a:srgbClr val="6565FF"/>
                </a:solidFill>
                <a:latin typeface="微软雅黑" pitchFamily="34" charset="0"/>
                <a:ea typeface="微软雅黑" pitchFamily="34" charset="-122"/>
                <a:cs typeface="微软雅黑" pitchFamily="34" charset="-120"/>
              </a:rPr>
              <a:t>构建数列模型解决实际问</a:t>
            </a:r>
            <a:endParaRPr lang="en-US" altLang="zh-CN" sz="1800" b="0" i="0" dirty="0" smtClean="0">
              <a:solidFill>
                <a:srgbClr val="6565FF"/>
              </a:solidFill>
              <a:latin typeface="微软雅黑" pitchFamily="34" charset="0"/>
              <a:ea typeface="微软雅黑" pitchFamily="34" charset="-122"/>
              <a:cs typeface="微软雅黑" pitchFamily="34" charset="-120"/>
            </a:endParaRPr>
          </a:p>
          <a:p>
            <a:pPr marL="0" algn="l" latinLnBrk="1">
              <a:lnSpc>
                <a:spcPts val="2200"/>
              </a:lnSpc>
            </a:pPr>
            <a:r>
              <a:rPr lang="en-US" altLang="zh-CN" sz="1800" b="0" i="0" dirty="0" err="1" smtClean="0">
                <a:solidFill>
                  <a:srgbClr val="6565FF"/>
                </a:solidFill>
                <a:latin typeface="微软雅黑" pitchFamily="34" charset="0"/>
                <a:ea typeface="微软雅黑" pitchFamily="34" charset="-122"/>
                <a:cs typeface="微软雅黑" pitchFamily="34" charset="-120"/>
              </a:rPr>
              <a:t>题的基本步骤</a:t>
            </a:r>
            <a:endParaRPr lang="en-US" altLang="zh-CN" sz="1800" dirty="0"/>
          </a:p>
        </p:txBody>
      </p:sp>
      <p:sp>
        <p:nvSpPr>
          <p:cNvPr id="4" name="C_1#目录1:23686eb6e?lid=c676c33bd&amp;cid=c676c33bd&amp;vtp=1&amp;bbb=1">
            <a:hlinkClick r:id="rId4" action="ppaction://hlinksldjump"/>
          </p:cNvPr>
          <p:cNvSpPr/>
          <p:nvPr/>
        </p:nvSpPr>
        <p:spPr>
          <a:xfrm>
            <a:off x="8348472" y="1893160"/>
            <a:ext cx="2770632"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易错点</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弄错数列项数致误</a:t>
            </a:r>
            <a:endParaRPr lang="en-US" altLang="zh-CN" sz="1800" dirty="0"/>
          </a:p>
        </p:txBody>
      </p:sp>
      <p:sp>
        <p:nvSpPr>
          <p:cNvPr id="5" name="C_1#目录1:23686eb6e?lid=372f9f5d2&amp;cid=372f9f5d2&amp;vtp=1&amp;bbb=1">
            <a:hlinkClick r:id="rId5" action="ppaction://hlinksldjump"/>
          </p:cNvPr>
          <p:cNvSpPr/>
          <p:nvPr/>
        </p:nvSpPr>
        <p:spPr>
          <a:xfrm>
            <a:off x="4032504" y="4242816"/>
            <a:ext cx="5760720"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题型1</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等额本金、等额本息还款法的应用</a:t>
            </a:r>
            <a:endParaRPr lang="en-US" altLang="zh-CN" sz="1800" dirty="0"/>
          </a:p>
        </p:txBody>
      </p:sp>
      <p:sp>
        <p:nvSpPr>
          <p:cNvPr id="6" name="C_1#目录1:23686eb6e?lid=001561631&amp;cid=001561631&amp;vtp=1&amp;bbb=1">
            <a:hlinkClick r:id="rId6" action="ppaction://hlinksldjump"/>
          </p:cNvPr>
          <p:cNvSpPr/>
          <p:nvPr/>
        </p:nvSpPr>
        <p:spPr>
          <a:xfrm>
            <a:off x="4032504" y="4636008"/>
            <a:ext cx="5760720"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题型2</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等差数列模型的实际应用</a:t>
            </a:r>
            <a:endParaRPr lang="en-US" altLang="zh-CN" sz="1800" dirty="0"/>
          </a:p>
        </p:txBody>
      </p:sp>
      <p:sp>
        <p:nvSpPr>
          <p:cNvPr id="7" name="C_1#目录1:23686eb6e?lid=1cd298bec&amp;cid=1cd298bec&amp;vtp=1&amp;bbb=1">
            <a:hlinkClick r:id="rId7" action="ppaction://hlinksldjump"/>
          </p:cNvPr>
          <p:cNvSpPr/>
          <p:nvPr/>
        </p:nvSpPr>
        <p:spPr>
          <a:xfrm>
            <a:off x="4032504" y="5029200"/>
            <a:ext cx="5760720"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题型3</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等比数列模型的实际应用</a:t>
            </a:r>
            <a:endParaRPr lang="en-US" altLang="zh-CN" sz="1800" dirty="0"/>
          </a:p>
        </p:txBody>
      </p:sp>
      <p:sp>
        <p:nvSpPr>
          <p:cNvPr id="8" name="C_1#目录1:23686eb6e?lid=b18622f34&amp;cid=b18622f34&amp;vtp=1&amp;bbb=1">
            <a:hlinkClick r:id="rId8" action="ppaction://hlinksldjump"/>
          </p:cNvPr>
          <p:cNvSpPr/>
          <p:nvPr/>
        </p:nvSpPr>
        <p:spPr>
          <a:xfrm>
            <a:off x="4032504" y="5431536"/>
            <a:ext cx="5760720" cy="576072"/>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题型4</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err="1">
                <a:solidFill>
                  <a:srgbClr val="6565FF"/>
                </a:solidFill>
                <a:latin typeface="微软雅黑" pitchFamily="34" charset="0"/>
                <a:ea typeface="微软雅黑" pitchFamily="34" charset="-122"/>
                <a:cs typeface="微软雅黑" pitchFamily="34" charset="-120"/>
              </a:rPr>
              <a:t>等差数列、</a:t>
            </a:r>
            <a:r>
              <a:rPr lang="en-US" altLang="zh-CN" sz="1800" b="0" i="0" dirty="0" err="1" smtClean="0">
                <a:solidFill>
                  <a:srgbClr val="6565FF"/>
                </a:solidFill>
                <a:latin typeface="微软雅黑" pitchFamily="34" charset="0"/>
                <a:ea typeface="微软雅黑" pitchFamily="34" charset="-122"/>
                <a:cs typeface="微软雅黑" pitchFamily="34" charset="-120"/>
              </a:rPr>
              <a:t>等比数列在经济生活中</a:t>
            </a:r>
            <a:endParaRPr lang="en-US" altLang="zh-CN" sz="1800" b="0" i="0" dirty="0" smtClean="0">
              <a:solidFill>
                <a:srgbClr val="6565FF"/>
              </a:solidFill>
              <a:latin typeface="微软雅黑" pitchFamily="34" charset="0"/>
              <a:ea typeface="微软雅黑" pitchFamily="34" charset="-122"/>
              <a:cs typeface="微软雅黑" pitchFamily="34" charset="-120"/>
            </a:endParaRPr>
          </a:p>
          <a:p>
            <a:pPr marL="0" algn="l" latinLnBrk="1">
              <a:lnSpc>
                <a:spcPts val="2200"/>
              </a:lnSpc>
            </a:pPr>
            <a:r>
              <a:rPr lang="en-US" altLang="zh-CN" sz="1800" b="0" i="0" dirty="0" err="1" smtClean="0">
                <a:solidFill>
                  <a:srgbClr val="6565FF"/>
                </a:solidFill>
                <a:latin typeface="微软雅黑" pitchFamily="34" charset="0"/>
                <a:ea typeface="微软雅黑" pitchFamily="34" charset="-122"/>
                <a:cs typeface="微软雅黑" pitchFamily="34" charset="-120"/>
              </a:rPr>
              <a:t>的综合应用</a:t>
            </a:r>
            <a:endParaRPr lang="en-US" altLang="zh-CN" sz="1800" dirty="0"/>
          </a:p>
        </p:txBody>
      </p:sp>
      <p:pic>
        <p:nvPicPr>
          <p:cNvPr id="9" name="O_0#目录1:23686eb6e.fixed?vcp=1&amp;color=36,64,97&amp;tib=255,255,255&amp;vtp=1&amp;bt=1" descr="preencoded.png"/>
          <p:cNvPicPr>
            <a:picLocks noChangeAspect="1"/>
          </p:cNvPicPr>
          <p:nvPr/>
        </p:nvPicPr>
        <p:blipFill>
          <a:blip r:embed="rId9"/>
          <a:stretch>
            <a:fillRect/>
          </a:stretch>
        </p:blipFill>
        <p:spPr>
          <a:xfrm>
            <a:off x="4032504" y="987552"/>
            <a:ext cx="731520" cy="768096"/>
          </a:xfrm>
          <a:prstGeom prst="rect">
            <a:avLst/>
          </a:prstGeom>
        </p:spPr>
      </p:pic>
      <p:pic>
        <p:nvPicPr>
          <p:cNvPr id="10" name="O_0#目录1:23686eb6e.fixed?vcp=1&amp;color=36,64,97&amp;tib=255,255,255&amp;vtp=1" descr="preencoded.png"/>
          <p:cNvPicPr>
            <a:picLocks noChangeAspect="1"/>
          </p:cNvPicPr>
          <p:nvPr/>
        </p:nvPicPr>
        <p:blipFill>
          <a:blip r:embed="rId10"/>
          <a:stretch>
            <a:fillRect/>
          </a:stretch>
        </p:blipFill>
        <p:spPr>
          <a:xfrm>
            <a:off x="8348472" y="987552"/>
            <a:ext cx="731520" cy="768096"/>
          </a:xfrm>
          <a:prstGeom prst="rect">
            <a:avLst/>
          </a:prstGeom>
        </p:spPr>
      </p:pic>
      <p:pic>
        <p:nvPicPr>
          <p:cNvPr id="11" name="O_0#目录1:23686eb6e.fixed?vcp=1&amp;color=36,64,97&amp;tib=255,255,255&amp;vtp=1" descr="preencoded.png"/>
          <p:cNvPicPr>
            <a:picLocks noChangeAspect="1"/>
          </p:cNvPicPr>
          <p:nvPr/>
        </p:nvPicPr>
        <p:blipFill>
          <a:blip r:embed="rId9"/>
          <a:stretch>
            <a:fillRect/>
          </a:stretch>
        </p:blipFill>
        <p:spPr>
          <a:xfrm>
            <a:off x="4032504" y="3374136"/>
            <a:ext cx="731520" cy="768096"/>
          </a:xfrm>
          <a:prstGeom prst="rect">
            <a:avLst/>
          </a:prstGeom>
        </p:spPr>
      </p:pic>
      <p:pic>
        <p:nvPicPr>
          <p:cNvPr id="12" name="O_0#目录1:23686eb6e.fixed?vcp=1&amp;color=36,64,97&amp;tib=255,255,255&amp;vtp=1" descr="preencoded.png"/>
          <p:cNvPicPr>
            <a:picLocks noChangeAspect="1"/>
          </p:cNvPicPr>
          <p:nvPr/>
        </p:nvPicPr>
        <p:blipFill>
          <a:blip r:embed="rId10"/>
          <a:stretch>
            <a:fillRect/>
          </a:stretch>
        </p:blipFill>
        <p:spPr>
          <a:xfrm>
            <a:off x="8348472" y="3374136"/>
            <a:ext cx="731520" cy="768096"/>
          </a:xfrm>
          <a:prstGeom prst="rect">
            <a:avLst/>
          </a:prstGeom>
        </p:spPr>
      </p:pic>
      <p:sp>
        <p:nvSpPr>
          <p:cNvPr id="13" name="O_0#目录1:23686eb6e.fixed?vcp=1&amp;color=255,255,255&amp;vtp=1&amp;bbb=1"/>
          <p:cNvSpPr/>
          <p:nvPr/>
        </p:nvSpPr>
        <p:spPr>
          <a:xfrm>
            <a:off x="4032504" y="987552"/>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01</a:t>
            </a:r>
            <a:endParaRPr lang="en-US" altLang="zh-CN" sz="2400" dirty="0"/>
          </a:p>
        </p:txBody>
      </p:sp>
      <p:sp>
        <p:nvSpPr>
          <p:cNvPr id="14" name="O_0#目录1:23686eb6e.fixed?vcp=1&amp;color=255,255,255&amp;vtp=1&amp;bbb=1"/>
          <p:cNvSpPr/>
          <p:nvPr/>
        </p:nvSpPr>
        <p:spPr>
          <a:xfrm>
            <a:off x="8348472" y="987552"/>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02</a:t>
            </a:r>
            <a:endParaRPr lang="en-US" altLang="zh-CN" sz="2400" dirty="0"/>
          </a:p>
        </p:txBody>
      </p:sp>
      <p:sp>
        <p:nvSpPr>
          <p:cNvPr id="15" name="O_0#目录1:23686eb6e.fixed?vcp=1&amp;color=255,255,255&amp;vtp=1&amp;bbb=1"/>
          <p:cNvSpPr/>
          <p:nvPr/>
        </p:nvSpPr>
        <p:spPr>
          <a:xfrm>
            <a:off x="4032504" y="3374136"/>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03</a:t>
            </a:r>
            <a:endParaRPr lang="en-US" altLang="zh-CN" sz="2400" dirty="0"/>
          </a:p>
        </p:txBody>
      </p:sp>
      <p:sp>
        <p:nvSpPr>
          <p:cNvPr id="16" name="O_0#目录1:23686eb6e.fixed?vcp=1&amp;color=255,255,255&amp;vtp=1&amp;bbb=1"/>
          <p:cNvSpPr/>
          <p:nvPr/>
        </p:nvSpPr>
        <p:spPr>
          <a:xfrm>
            <a:off x="8348472" y="3374136"/>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04</a:t>
            </a:r>
            <a:endParaRPr lang="en-US" altLang="zh-CN" sz="2400" dirty="0"/>
          </a:p>
        </p:txBody>
      </p:sp>
      <p:sp>
        <p:nvSpPr>
          <p:cNvPr id="17" name="O_0#目录1:23686eb6e.fixed?lid=23686eb6e&amp;vcp=1&amp;color=0,55,96&amp;vtp=1&amp;bbb=1">
            <a:hlinkClick r:id="rId3" action="ppaction://hlinksldjump"/>
          </p:cNvPr>
          <p:cNvSpPr/>
          <p:nvPr/>
        </p:nvSpPr>
        <p:spPr>
          <a:xfrm>
            <a:off x="4965192" y="1133856"/>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知识绘</a:t>
            </a:r>
            <a:endParaRPr lang="en-US" altLang="zh-CN" sz="2400" dirty="0"/>
          </a:p>
        </p:txBody>
      </p:sp>
      <p:sp>
        <p:nvSpPr>
          <p:cNvPr id="18" name="O_0#目录1:23686eb6e.fixed?lid=50f1a38d2&amp;vcp=1&amp;color=0,55,96&amp;vtp=1&amp;bbb=1">
            <a:hlinkClick r:id="rId3" action="ppaction://hlinksldjump"/>
          </p:cNvPr>
          <p:cNvSpPr/>
          <p:nvPr/>
        </p:nvSpPr>
        <p:spPr>
          <a:xfrm>
            <a:off x="9290304" y="1133856"/>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易错记</a:t>
            </a:r>
            <a:endParaRPr lang="en-US" altLang="zh-CN" sz="2400" dirty="0"/>
          </a:p>
        </p:txBody>
      </p:sp>
      <p:sp>
        <p:nvSpPr>
          <p:cNvPr id="19" name="O_0#目录1:23686eb6e.fixed?lid=254618d6f&amp;vcp=1&amp;color=0,55,96&amp;vtp=1&amp;bbb=1">
            <a:hlinkClick r:id="rId5" action="ppaction://hlinksldjump"/>
          </p:cNvPr>
          <p:cNvSpPr/>
          <p:nvPr/>
        </p:nvSpPr>
        <p:spPr>
          <a:xfrm>
            <a:off x="4965192" y="3520440"/>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题型诀</a:t>
            </a:r>
            <a:endParaRPr lang="en-US" altLang="zh-CN" sz="2400" dirty="0"/>
          </a:p>
        </p:txBody>
      </p:sp>
      <p:sp>
        <p:nvSpPr>
          <p:cNvPr id="20" name="O_0#目录1:23686eb6e.fixed?lid=2a4daa525&amp;vcp=1&amp;color=0,55,96&amp;vtp=1&amp;bbb=1">
            <a:hlinkClick r:id="rId11" action="ppaction://hlinksldjump"/>
          </p:cNvPr>
          <p:cNvSpPr/>
          <p:nvPr/>
        </p:nvSpPr>
        <p:spPr>
          <a:xfrm>
            <a:off x="9290304" y="3520440"/>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巩固练</a:t>
            </a:r>
            <a:endParaRPr lang="en-US" altLang="zh-CN" sz="2400"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checked= 1 &amp; amp; version = 1.0.5checked=1&amp;version=1.0.5">
    <p:spTree>
      <p:nvGrpSpPr>
        <p:cNvPr id="1" name=""/>
        <p:cNvGrpSpPr/>
        <p:nvPr/>
      </p:nvGrpSpPr>
      <p:grpSpPr>
        <a:xfrm>
          <a:off x="0" y="0"/>
          <a:ext cx="0" cy="0"/>
          <a:chOff x="0" y="0"/>
          <a:chExt cx="0" cy="0"/>
        </a:xfrm>
      </p:grpSpPr>
      <p:pic>
        <p:nvPicPr>
          <p:cNvPr id="2" name="C_4#23686eb6e?vcp=1&amp;pid=a63db36cc&amp;color=36,64,97&amp;tib=255,255,255&amp;vtp=1&amp;bt=1" descr="preencoded.png"/>
          <p:cNvPicPr>
            <a:picLocks noChangeAspect="1"/>
          </p:cNvPicPr>
          <p:nvPr/>
        </p:nvPicPr>
        <p:blipFill>
          <a:blip r:embed="rId3"/>
          <a:stretch>
            <a:fillRect/>
          </a:stretch>
        </p:blipFill>
        <p:spPr>
          <a:xfrm>
            <a:off x="557784" y="828000"/>
            <a:ext cx="566928" cy="694944"/>
          </a:xfrm>
          <a:prstGeom prst="rect">
            <a:avLst/>
          </a:prstGeom>
        </p:spPr>
      </p:pic>
      <p:sp>
        <p:nvSpPr>
          <p:cNvPr id="3" name="C_4_BD#23686eb6e?vcp=1&amp;pid=a63db36cc&amp;color=61,88,159&amp;vtp=1&amp;bbb=1"/>
          <p:cNvSpPr/>
          <p:nvPr/>
        </p:nvSpPr>
        <p:spPr>
          <a:xfrm>
            <a:off x="1252728" y="946872"/>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知识绘</a:t>
            </a:r>
            <a:endParaRPr lang="en-US" altLang="zh-CN" sz="2400" dirty="0"/>
          </a:p>
        </p:txBody>
      </p:sp>
      <p:sp>
        <p:nvSpPr>
          <p:cNvPr id="4" name="C_5_BD#b834a1445?vcp=1&amp;pid=23686eb6e&amp;color=101,101,255&amp;vtp=1&amp;bbb=1"/>
          <p:cNvSpPr/>
          <p:nvPr/>
        </p:nvSpPr>
        <p:spPr>
          <a:xfrm>
            <a:off x="539496" y="1469096"/>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数列在经济生活中的应用</a:t>
            </a:r>
            <a:endParaRPr lang="en-US" altLang="zh-CN" sz="2200" dirty="0"/>
          </a:p>
        </p:txBody>
      </p:sp>
      <p:sp>
        <p:nvSpPr>
          <p:cNvPr id="5" name="C_5_BD#30daa0394?vcp=1&amp;pid=23686eb6e&amp;color=101,101,255&amp;vtp=1&amp;bbb=1"/>
          <p:cNvSpPr/>
          <p:nvPr/>
        </p:nvSpPr>
        <p:spPr>
          <a:xfrm>
            <a:off x="539496" y="1962554"/>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构建数列模型解决实际问题的基本步骤</a:t>
            </a:r>
            <a:endParaRPr lang="en-US" altLang="zh-CN" sz="2200"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name="Slide40checked= 1 &amp; amp; version = 1.0.5checked=1&amp;version=1.0.5">
    <p:spTree>
      <p:nvGrpSpPr>
        <p:cNvPr id="1" name=""/>
        <p:cNvGrpSpPr/>
        <p:nvPr/>
      </p:nvGrpSpPr>
      <p:grpSpPr>
        <a:xfrm>
          <a:off x="0" y="0"/>
          <a:ext cx="0" cy="0"/>
          <a:chOff x="0" y="0"/>
          <a:chExt cx="0" cy="0"/>
        </a:xfrm>
      </p:grpSpPr>
      <p:pic>
        <p:nvPicPr>
          <p:cNvPr id="2" name="C_4#50f1a38d2?vcp=1&amp;pid=a63db36cc&amp;color=36,64,97&amp;tib=255,255,255&amp;vtp=1" descr="preencoded.png"/>
          <p:cNvPicPr>
            <a:picLocks noChangeAspect="1"/>
          </p:cNvPicPr>
          <p:nvPr/>
        </p:nvPicPr>
        <p:blipFill>
          <a:blip r:embed="rId2"/>
          <a:stretch>
            <a:fillRect/>
          </a:stretch>
        </p:blipFill>
        <p:spPr>
          <a:xfrm>
            <a:off x="557784" y="963343"/>
            <a:ext cx="621792" cy="658368"/>
          </a:xfrm>
          <a:prstGeom prst="rect">
            <a:avLst/>
          </a:prstGeom>
        </p:spPr>
      </p:pic>
      <p:sp>
        <p:nvSpPr>
          <p:cNvPr id="3" name="C_4_BD#50f1a38d2?vcp=1&amp;pid=a63db36cc&amp;color=61,88,159&amp;vtp=1&amp;bbb=1"/>
          <p:cNvSpPr/>
          <p:nvPr/>
        </p:nvSpPr>
        <p:spPr>
          <a:xfrm>
            <a:off x="1289304" y="1082215"/>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易错记</a:t>
            </a:r>
            <a:endParaRPr lang="en-US" altLang="zh-CN" sz="2400" dirty="0"/>
          </a:p>
        </p:txBody>
      </p:sp>
      <p:sp>
        <p:nvSpPr>
          <p:cNvPr id="4" name="C_5_BD#c676c33bd?vcp=1&amp;pid=50f1a38d2&amp;color=101,101,255&amp;vtp=1&amp;bbb=1"/>
          <p:cNvSpPr/>
          <p:nvPr/>
        </p:nvSpPr>
        <p:spPr>
          <a:xfrm>
            <a:off x="539496" y="1611043"/>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易错点</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弄错数列项数致误</a:t>
            </a:r>
            <a:endParaRPr lang="en-US" altLang="zh-CN" sz="2200" dirty="0"/>
          </a:p>
        </p:txBody>
      </p:sp>
      <mc:AlternateContent xmlns:mc="http://schemas.openxmlformats.org/markup-compatibility/2006">
        <mc:Choice xmlns:a14="http://schemas.microsoft.com/office/drawing/2010/main" Requires="a14">
          <p:sp>
            <p:nvSpPr>
              <p:cNvPr id="5" name="QO_6_BD.1_1#90e6edf14?vcp=1&amp;vop=1&amp;pid=c676c33bd&amp;color=36,64,97&amp;vtp=1&amp;bbb=1&amp;hb=1"/>
              <p:cNvSpPr/>
              <p:nvPr/>
            </p:nvSpPr>
            <p:spPr>
              <a:xfrm>
                <a:off x="539496" y="2107979"/>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某企业投资1</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000万元用于一个高科技项目，每年可获利</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.由于企业间竞争激烈</a:t>
                </a:r>
                <a:r>
                  <a:rPr lang="en-US" altLang="zh-CN" sz="1800" b="0" i="0">
                    <a:solidFill>
                      <a:srgbClr val="244061"/>
                    </a:solidFill>
                    <a:latin typeface="Times New Roman" pitchFamily="34" charset="0"/>
                    <a:ea typeface="微软雅黑" pitchFamily="34" charset="-122"/>
                    <a:cs typeface="Times New Roman" pitchFamily="34" charset="-120"/>
                  </a:rPr>
                  <a:t>，每年年底需要从利润</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中取出资金</a:t>
                </a:r>
                <a:r>
                  <a:rPr lang="en-US" altLang="zh-CN" sz="1800" b="0" i="0" dirty="0">
                    <a:solidFill>
                      <a:srgbClr val="244061"/>
                    </a:solidFill>
                    <a:latin typeface="Times New Roman" pitchFamily="34" charset="0"/>
                    <a:ea typeface="微软雅黑" pitchFamily="34" charset="-122"/>
                    <a:cs typeface="Times New Roman" pitchFamily="34" charset="-120"/>
                  </a:rPr>
                  <a:t>200万元进行科研、技术改造与广告投入方能保持原有的利润率.经过多少年后</a:t>
                </a:r>
                <a:r>
                  <a:rPr lang="en-US" altLang="zh-CN" sz="1800" b="0" i="0">
                    <a:solidFill>
                      <a:srgbClr val="244061"/>
                    </a:solidFill>
                    <a:latin typeface="Times New Roman" pitchFamily="34" charset="0"/>
                    <a:ea typeface="微软雅黑" pitchFamily="34" charset="-122"/>
                    <a:cs typeface="Times New Roman" pitchFamily="34" charset="-120"/>
                  </a:rPr>
                  <a:t>，该项目的资金可以</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达到或超过翻两番</a:t>
                </a:r>
                <a:r>
                  <a:rPr lang="en-US" altLang="zh-CN" b="0" i="0" dirty="0">
                    <a:solidFill>
                      <a:srgbClr val="244061"/>
                    </a:solidFill>
                    <a:latin typeface="Times New Roman" pitchFamily="34" charset="0"/>
                    <a:ea typeface="微软雅黑" pitchFamily="34" charset="-122"/>
                    <a:cs typeface="Times New Roman" pitchFamily="34" charset="-120"/>
                  </a:rPr>
                  <a:t>（4倍）的目标？（取</a:t>
                </a:r>
                <a14:m>
                  <m:oMath xmlns:m="http://schemas.openxmlformats.org/officeDocument/2006/math">
                    <m:r>
                      <m:rPr>
                        <m:sty m:val="p"/>
                      </m:rPr>
                      <a:rPr lang="en-US" altLang="zh-CN" b="0" i="0">
                        <a:solidFill>
                          <a:srgbClr val="244061"/>
                        </a:solidFill>
                        <a:latin typeface="Cambria Math" pitchFamily="34" charset="0"/>
                        <a:ea typeface="Cambria Math" pitchFamily="34" charset="-122"/>
                        <a:cs typeface="Cambria Math" pitchFamily="34" charset="-120"/>
                      </a:rPr>
                      <m:t>lg</m:t>
                    </m:r>
                    <m:r>
                      <a:rPr lang="en-US" altLang="zh-CN" b="0" i="0">
                        <a:solidFill>
                          <a:srgbClr val="244061"/>
                        </a:solidFill>
                        <a:latin typeface="Cambria Math" pitchFamily="34" charset="0"/>
                        <a:ea typeface="Cambria Math" pitchFamily="34" charset="-122"/>
                        <a:cs typeface="Cambria Math" pitchFamily="34" charset="-120"/>
                      </a:rPr>
                      <m:t>2≈0.3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5" name="QO_6_BD.1_1#90e6edf14?vcp=1&amp;vop=1&amp;pid=c676c33bd&amp;color=36,64,97&amp;vtp=1&amp;bbb=1&amp;hb=1"/>
              <p:cNvSpPr>
                <a:spLocks noRot="1" noChangeAspect="1" noMove="1" noResize="1" noEditPoints="1" noAdjustHandles="1" noChangeArrowheads="1" noChangeShapeType="1" noTextEdit="1"/>
              </p:cNvSpPr>
              <p:nvPr/>
            </p:nvSpPr>
            <p:spPr>
              <a:xfrm>
                <a:off x="539496" y="2107979"/>
                <a:ext cx="11109960" cy="1192340"/>
              </a:xfrm>
              <a:prstGeom prst="rect">
                <a:avLst/>
              </a:prstGeom>
              <a:blipFill>
                <a:blip r:embed="rId3"/>
                <a:stretch>
                  <a:fillRect l="-1317" b="-11795"/>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6067182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7&amp;si=7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AN.2_1#90e6edf14?vcp=1&amp;vop=1&amp;pid=c676c33bd&amp;color=36,64,97&amp;vtp=1&amp;bt=1&amp;bbb=1&amp;hb=1"/>
              <p:cNvSpPr/>
              <p:nvPr/>
            </p:nvSpPr>
            <p:spPr>
              <a:xfrm>
                <a:off x="539496" y="828000"/>
                <a:ext cx="11109960" cy="5291265"/>
              </a:xfrm>
              <a:prstGeom prst="rect">
                <a:avLst/>
              </a:prstGeom>
              <a:noFill/>
              <a:ln/>
            </p:spPr>
            <p:txBody>
              <a:bodyPr wrap="none" lIns="0" tIns="0" rIns="0" bIns="0" rtlCol="0" anchor="t"/>
              <a:lstStyle/>
              <a:p>
                <a:pPr algn="l" latinLnBrk="1">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【解】设该项目逐年的项目资金数依次为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r>
                  <a:rPr lang="en-US" altLang="zh-CN" b="0" i="0">
                    <a:solidFill>
                      <a:srgbClr val="6565FF"/>
                    </a:solidFill>
                    <a:latin typeface="Times New Roman" pitchFamily="34" charset="0"/>
                    <a:ea typeface="微软雅黑" pitchFamily="34" charset="-122"/>
                    <a:cs typeface="Times New Roman" pitchFamily="34" charset="-120"/>
                  </a:rPr>
                  <a:t>则</a:t>
                </a:r>
                <a:r>
                  <a:rPr lang="en-US" altLang="zh-CN" sz="1800" b="0" i="0">
                    <a:solidFill>
                      <a:srgbClr val="6565FF"/>
                    </a:solidFill>
                    <a:latin typeface="Times New Roman" pitchFamily="34" charset="0"/>
                    <a:ea typeface="微软雅黑" pitchFamily="34" charset="-122"/>
                    <a:cs typeface="Times New Roman" pitchFamily="34" charset="-120"/>
                  </a:rPr>
                  <a:t>由已知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(1+25%)−200(</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𝑁</m:t>
                        </m:r>
                      </m:e>
                      <m:sub>
                        <m:r>
                          <a:rPr lang="en-US" altLang="zh-CN" sz="1800" b="0" i="0">
                            <a:solidFill>
                              <a:srgbClr val="6565FF"/>
                            </a:solidFill>
                            <a:latin typeface="Cambria Math" pitchFamily="34" charset="0"/>
                            <a:ea typeface="Cambria Math" pitchFamily="34" charset="-122"/>
                            <a:cs typeface="Cambria Math" pitchFamily="34" charset="-120"/>
                          </a:rPr>
                          <m:t>+</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4</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−200</m:t>
                    </m:r>
                  </m:oMath>
                </a14:m>
                <a:r>
                  <a:rPr lang="en-US" altLang="zh-CN" sz="1800" b="0" i="0" dirty="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4</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𝑥</m:t>
                        </m:r>
                      </m:num>
                      <m:den>
                        <m:r>
                          <a:rPr lang="en-US" altLang="zh-CN" sz="1800" b="0" i="0">
                            <a:solidFill>
                              <a:srgbClr val="6565FF"/>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r>
                  <a:rPr lang="en-US" altLang="zh-CN" b="0" i="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𝑥</m:t>
                        </m:r>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=200</m:t>
                    </m:r>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=800.∴</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−800=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−800)(</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𝑁</m:t>
                        </m:r>
                      </m:e>
                      <m:sub>
                        <m:r>
                          <a:rPr lang="en-US" altLang="zh-CN" sz="1800" b="0" i="0">
                            <a:solidFill>
                              <a:srgbClr val="6565FF"/>
                            </a:solidFill>
                            <a:latin typeface="Cambria Math" pitchFamily="34" charset="0"/>
                            <a:ea typeface="Cambria Math" pitchFamily="34" charset="-122"/>
                            <a:cs typeface="Cambria Math" pitchFamily="34" charset="-120"/>
                          </a:rPr>
                          <m:t>+</m:t>
                        </m:r>
                      </m:sub>
                    </m:sSub>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.故数列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−800}</m:t>
                    </m:r>
                  </m:oMath>
                </a14:m>
                <a:r>
                  <a:rPr lang="en-US" altLang="zh-CN" sz="1800" b="0" i="0" dirty="0">
                    <a:solidFill>
                      <a:srgbClr val="6565FF"/>
                    </a:solidFill>
                    <a:latin typeface="Times New Roman" pitchFamily="34" charset="0"/>
                    <a:ea typeface="微软雅黑" pitchFamily="34" charset="-122"/>
                    <a:cs typeface="Times New Roman" pitchFamily="34" charset="-120"/>
                  </a:rPr>
                  <a:t>是以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−800</m:t>
                    </m:r>
                  </m:oMath>
                </a14:m>
                <a:r>
                  <a:rPr lang="en-US" altLang="zh-CN" sz="1800" b="0" i="0" dirty="0">
                    <a:solidFill>
                      <a:srgbClr val="6565FF"/>
                    </a:solidFill>
                    <a:latin typeface="Times New Roman" pitchFamily="34" charset="0"/>
                    <a:ea typeface="微软雅黑" pitchFamily="34" charset="-122"/>
                    <a:cs typeface="Times New Roman" pitchFamily="34" charset="-120"/>
                  </a:rPr>
                  <a:t>为首项，</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为公</a:t>
                </a:r>
              </a:p>
              <a:p>
                <a:pPr latinLnBrk="1">
                  <a:lnSpc>
                    <a:spcPts val="2900"/>
                  </a:lnSpc>
                </a:pPr>
                <a:r>
                  <a:rPr lang="en-US" altLang="zh-CN" sz="1800" b="0" i="0">
                    <a:solidFill>
                      <a:srgbClr val="6565FF"/>
                    </a:solidFill>
                    <a:latin typeface="Times New Roman" pitchFamily="34" charset="0"/>
                    <a:ea typeface="微软雅黑" pitchFamily="34" charset="-122"/>
                    <a:cs typeface="Times New Roman" pitchFamily="34" charset="-120"/>
                  </a:rPr>
                  <a:t>比的等比数列</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9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=1000×(1+25%)−200=1050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−800=250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−800=250×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=800+250×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𝑁</m:t>
                        </m:r>
                      </m:e>
                      <m:sub>
                        <m:r>
                          <a:rPr lang="en-US" altLang="zh-CN" sz="1800" b="0" i="0">
                            <a:solidFill>
                              <a:srgbClr val="6565FF"/>
                            </a:solidFill>
                            <a:latin typeface="Cambria Math" pitchFamily="34" charset="0"/>
                            <a:ea typeface="Cambria Math" pitchFamily="34" charset="-122"/>
                            <a:cs typeface="Cambria Math" pitchFamily="34" charset="-120"/>
                          </a:rPr>
                          <m:t>+</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900"/>
                  </a:lnSpc>
                </a:pPr>
                <a:r>
                  <a:rPr lang="en-US" altLang="zh-CN" b="0" i="0">
                    <a:solidFill>
                      <a:srgbClr val="6565FF"/>
                    </a:solidFill>
                    <a:latin typeface="Times New Roman" pitchFamily="34" charset="0"/>
                    <a:ea typeface="微软雅黑" pitchFamily="34" charset="-122"/>
                    <a:cs typeface="Times New Roman" pitchFamily="34" charset="-120"/>
                  </a:rPr>
                  <a:t>由</a:t>
                </a:r>
                <a:r>
                  <a:rPr lang="en-US" altLang="zh-CN" sz="1800" b="0" i="0">
                    <a:solidFill>
                      <a:srgbClr val="6565FF"/>
                    </a:solidFill>
                    <a:latin typeface="Times New Roman" pitchFamily="34" charset="0"/>
                    <a:ea typeface="微软雅黑" pitchFamily="34" charset="-122"/>
                    <a:cs typeface="Times New Roman" pitchFamily="34" charset="-120"/>
                  </a:rPr>
                  <a:t>题意得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≥4000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∴800+250×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≥4000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≥16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r>
                  <a:rPr lang="en-US" altLang="zh-CN" b="0" i="0">
                    <a:solidFill>
                      <a:srgbClr val="6565FF"/>
                    </a:solidFill>
                    <a:latin typeface="Times New Roman" pitchFamily="34" charset="0"/>
                    <a:ea typeface="微软雅黑" pitchFamily="34" charset="-122"/>
                    <a:cs typeface="Times New Roman" pitchFamily="34" charset="-120"/>
                  </a:rPr>
                  <a:t>两</a:t>
                </a:r>
                <a:r>
                  <a:rPr lang="en-US" altLang="zh-CN" sz="1800" b="0" i="0">
                    <a:solidFill>
                      <a:srgbClr val="6565FF"/>
                    </a:solidFill>
                    <a:latin typeface="Times New Roman" pitchFamily="34" charset="0"/>
                    <a:ea typeface="微软雅黑" pitchFamily="34" charset="-122"/>
                    <a:cs typeface="Times New Roman" pitchFamily="34" charset="-120"/>
                  </a:rPr>
                  <a:t>边取常用对数得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m:rPr>
                        <m:sty m:val="p"/>
                      </m:rPr>
                      <a:rPr lang="en-US" altLang="zh-CN" sz="1800" b="0" i="0">
                        <a:solidFill>
                          <a:srgbClr val="6565FF"/>
                        </a:solidFill>
                        <a:latin typeface="Cambria Math" pitchFamily="34" charset="0"/>
                        <a:ea typeface="Cambria Math" pitchFamily="34" charset="-122"/>
                        <a:cs typeface="Cambria Math" pitchFamily="34" charset="-120"/>
                      </a:rPr>
                      <m:t>lg</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lg</m:t>
                    </m:r>
                    <m:r>
                      <a:rPr lang="en-US" altLang="zh-CN" sz="1800" b="0" i="0">
                        <a:solidFill>
                          <a:srgbClr val="6565FF"/>
                        </a:solidFill>
                        <a:latin typeface="Cambria Math" pitchFamily="34" charset="0"/>
                        <a:ea typeface="Cambria Math" pitchFamily="34" charset="-122"/>
                        <a:cs typeface="Cambria Math" pitchFamily="34" charset="-120"/>
                      </a:rPr>
                      <m:t>16</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(1−3</m:t>
                    </m:r>
                    <m:r>
                      <m:rPr>
                        <m:sty m:val="p"/>
                      </m:rPr>
                      <a:rPr lang="en-US" altLang="zh-CN" sz="1800" b="0" i="0">
                        <a:solidFill>
                          <a:srgbClr val="6565FF"/>
                        </a:solidFill>
                        <a:latin typeface="Cambria Math" pitchFamily="34" charset="0"/>
                        <a:ea typeface="Cambria Math" pitchFamily="34" charset="-122"/>
                        <a:cs typeface="Cambria Math" pitchFamily="34" charset="-120"/>
                      </a:rPr>
                      <m:t>lg</m:t>
                    </m:r>
                    <m:r>
                      <a:rPr lang="en-US" altLang="zh-CN" sz="1800" b="0" i="0">
                        <a:solidFill>
                          <a:srgbClr val="6565FF"/>
                        </a:solidFill>
                        <a:latin typeface="Cambria Math" pitchFamily="34" charset="0"/>
                        <a:ea typeface="Cambria Math" pitchFamily="34" charset="-122"/>
                        <a:cs typeface="Cambria Math" pitchFamily="34" charset="-120"/>
                      </a:rPr>
                      <m:t>2)≥4</m:t>
                    </m:r>
                    <m:r>
                      <m:rPr>
                        <m:sty m:val="p"/>
                      </m:rPr>
                      <a:rPr lang="en-US" altLang="zh-CN" sz="1800" b="0" i="0">
                        <a:solidFill>
                          <a:srgbClr val="6565FF"/>
                        </a:solidFill>
                        <a:latin typeface="Cambria Math" pitchFamily="34" charset="0"/>
                        <a:ea typeface="Cambria Math" pitchFamily="34" charset="-122"/>
                        <a:cs typeface="Cambria Math" pitchFamily="34" charset="-120"/>
                      </a:rPr>
                      <m:t>lg</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9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lg</m:t>
                    </m:r>
                    <m:r>
                      <a:rPr lang="en-US" altLang="zh-CN" sz="1800" b="0" i="0">
                        <a:solidFill>
                          <a:srgbClr val="6565FF"/>
                        </a:solidFill>
                        <a:latin typeface="Cambria Math" pitchFamily="34" charset="0"/>
                        <a:ea typeface="Cambria Math" pitchFamily="34" charset="-122"/>
                        <a:cs typeface="Cambria Math" pitchFamily="34" charset="-120"/>
                      </a:rPr>
                      <m:t>2≈0.3</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∴0.1</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即经过</a:t>
                </a:r>
                <a:r>
                  <a:rPr lang="en-US" altLang="zh-CN" b="0" i="0" dirty="0">
                    <a:solidFill>
                      <a:srgbClr val="6565FF"/>
                    </a:solidFill>
                    <a:latin typeface="Times New Roman" pitchFamily="34" charset="0"/>
                    <a:ea typeface="微软雅黑" pitchFamily="34" charset="-122"/>
                    <a:cs typeface="Times New Roman" pitchFamily="34" charset="-120"/>
                  </a:rPr>
                  <a:t>12年后，该项目资金可以达到或超过翻两番的目标.</a:t>
                </a:r>
                <a:endParaRPr lang="en-US" altLang="zh-CN" dirty="0"/>
              </a:p>
            </p:txBody>
          </p:sp>
        </mc:Choice>
        <mc:Fallback xmlns="">
          <p:sp>
            <p:nvSpPr>
              <p:cNvPr id="2" name="QO_6_AN.2_1#90e6edf14?vcp=1&amp;vop=1&amp;pid=c676c33bd&amp;color=36,64,97&amp;vtp=1&amp;bt=1&amp;bbb=1&amp;hb=1"/>
              <p:cNvSpPr>
                <a:spLocks noRot="1" noChangeAspect="1" noMove="1" noResize="1" noEditPoints="1" noAdjustHandles="1" noChangeArrowheads="1" noChangeShapeType="1" noTextEdit="1"/>
              </p:cNvSpPr>
              <p:nvPr/>
            </p:nvSpPr>
            <p:spPr>
              <a:xfrm>
                <a:off x="539496" y="828000"/>
                <a:ext cx="11109960" cy="5291265"/>
              </a:xfrm>
              <a:prstGeom prst="rect">
                <a:avLst/>
              </a:prstGeom>
              <a:blipFill>
                <a:blip r:embed="rId3"/>
                <a:stretch>
                  <a:fillRect l="-1317" t="-461" r="-878" b="-25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fade">
                                      <p:cBhvr>
                                        <p:cTn id="62" dur="500"/>
                                        <p:tgtEl>
                                          <p:spTgt spid="2">
                                            <p:txEl>
                                              <p:pRg st="10" end="10"/>
                                            </p:txEl>
                                          </p:spTgt>
                                        </p:tgtEl>
                                      </p:cBhvr>
                                    </p:animEffect>
                                    <p:anim calcmode="lin" valueType="num">
                                      <p:cBhvr>
                                        <p:cTn id="63"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2">
                                            <p:txEl>
                                              <p:pRg st="10" end="1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
                                            <p:txEl>
                                              <p:pRg st="11" end="11"/>
                                            </p:txEl>
                                          </p:spTgt>
                                        </p:tgtEl>
                                        <p:attrNameLst>
                                          <p:attrName>style.visibility</p:attrName>
                                        </p:attrNameLst>
                                      </p:cBhvr>
                                      <p:to>
                                        <p:strVal val="visible"/>
                                      </p:to>
                                    </p:set>
                                    <p:animEffect transition="in" filter="fade">
                                      <p:cBhvr>
                                        <p:cTn id="67" dur="500"/>
                                        <p:tgtEl>
                                          <p:spTgt spid="2">
                                            <p:txEl>
                                              <p:pRg st="11" end="11"/>
                                            </p:txEl>
                                          </p:spTgt>
                                        </p:tgtEl>
                                      </p:cBhvr>
                                    </p:animEffect>
                                    <p:anim calcmode="lin" valueType="num">
                                      <p:cBhvr>
                                        <p:cTn id="68"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69" dur="500" fill="hold"/>
                                        <p:tgtEl>
                                          <p:spTgt spid="2">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8&amp;si=8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3_1#bdad8e722?vaa=1&amp;vcp=1&amp;vop=1&amp;pid=c676c33bd&amp;color=36,64,97&amp;vtp=1&amp;bt=1&amp;bbb=1&amp;hb=1"/>
              <p:cNvSpPr/>
              <p:nvPr/>
            </p:nvSpPr>
            <p:spPr>
              <a:xfrm>
                <a:off x="539496" y="1308944"/>
                <a:ext cx="11109960" cy="83820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1-1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根据市场调查结果，预测某种家用商品从年初开始的</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个月内累积的需求量</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（万件</a:t>
                </a:r>
                <a:r>
                  <a:rPr lang="en-US" altLang="zh-CN" sz="1800" b="0" i="0">
                    <a:solidFill>
                      <a:srgbClr val="244061"/>
                    </a:solidFill>
                    <a:latin typeface="Times New Roman" pitchFamily="34" charset="0"/>
                    <a:ea typeface="微软雅黑" pitchFamily="34" charset="-122"/>
                    <a:cs typeface="Times New Roman" pitchFamily="34" charset="-120"/>
                  </a:rPr>
                  <a:t>）近似地满足</a:t>
                </a:r>
              </a:p>
              <a:p>
                <a:pPr latinLnBrk="1">
                  <a:lnSpc>
                    <a:spcPts val="3300"/>
                  </a:lnSpc>
                </a:pP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𝑆</m:t>
                        </m:r>
                      </m:e>
                      <m:sub>
                        <m:r>
                          <a:rPr lang="en-US" altLang="zh-CN" b="0" i="0">
                            <a:solidFill>
                              <a:srgbClr val="244061"/>
                            </a:solidFill>
                            <a:latin typeface="Cambria Math" pitchFamily="34" charset="0"/>
                            <a:ea typeface="Cambria Math" pitchFamily="34" charset="-122"/>
                            <a:cs typeface="Cambria Math" pitchFamily="34" charset="-120"/>
                          </a:rPr>
                          <m:t>𝑛</m:t>
                        </m:r>
                      </m:sub>
                    </m:sSub>
                    <m:r>
                      <a:rPr lang="en-US" altLang="zh-CN" b="0" i="0" smtClean="0">
                        <a:solidFill>
                          <a:srgbClr val="244061"/>
                        </a:solidFill>
                        <a:latin typeface="Cambria Math" pitchFamily="34" charset="0"/>
                        <a:ea typeface="Cambria Math" pitchFamily="34" charset="-122"/>
                        <a:cs typeface="Cambria Math" pitchFamily="34" charset="-120"/>
                      </a:rPr>
                      <m:t>=</m:t>
                    </m:r>
                    <m:f>
                      <m:f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𝑛</m:t>
                        </m:r>
                      </m:num>
                      <m:den>
                        <m:r>
                          <a:rPr lang="en-US" altLang="zh-CN" b="0" i="0">
                            <a:solidFill>
                              <a:srgbClr val="244061"/>
                            </a:solidFill>
                            <a:latin typeface="Cambria Math" pitchFamily="34" charset="0"/>
                            <a:ea typeface="Cambria Math" pitchFamily="34" charset="-122"/>
                            <a:cs typeface="Cambria Math" pitchFamily="34" charset="-120"/>
                          </a:rPr>
                          <m:t>90</m:t>
                        </m:r>
                      </m:den>
                    </m:f>
                    <m:r>
                      <a:rPr lang="en-US" altLang="zh-CN" b="0" i="0" smtClean="0">
                        <a:solidFill>
                          <a:srgbClr val="244061"/>
                        </a:solidFill>
                        <a:latin typeface="Cambria Math" pitchFamily="34" charset="0"/>
                        <a:ea typeface="Cambria Math" pitchFamily="34" charset="-122"/>
                        <a:cs typeface="Cambria Math" pitchFamily="34" charset="-120"/>
                      </a:rPr>
                      <m:t>(21</m:t>
                    </m:r>
                    <m:r>
                      <a:rPr lang="en-US" altLang="zh-CN" b="0" i="0" smtClean="0">
                        <a:solidFill>
                          <a:srgbClr val="244061"/>
                        </a:solidFill>
                        <a:latin typeface="Cambria Math" pitchFamily="34" charset="0"/>
                        <a:ea typeface="Cambria Math" pitchFamily="34" charset="-122"/>
                        <a:cs typeface="Cambria Math" pitchFamily="34" charset="-120"/>
                      </a:rPr>
                      <m:t>𝑛</m:t>
                    </m:r>
                    <m:r>
                      <a:rPr lang="en-US" altLang="zh-CN" b="0" i="0" smtClean="0">
                        <a:solidFill>
                          <a:srgbClr val="244061"/>
                        </a:solidFill>
                        <a:latin typeface="Cambria Math" pitchFamily="34" charset="0"/>
                        <a:ea typeface="Cambria Math" pitchFamily="34" charset="-122"/>
                        <a:cs typeface="Cambria Math" pitchFamily="34" charset="-120"/>
                      </a:rPr>
                      <m:t>−</m:t>
                    </m:r>
                    <m:sSup>
                      <m:sSup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𝑛</m:t>
                        </m:r>
                      </m:e>
                      <m:sup>
                        <m:r>
                          <a:rPr lang="en-US" altLang="zh-CN" b="0" i="0">
                            <a:solidFill>
                              <a:srgbClr val="244061"/>
                            </a:solidFill>
                            <a:latin typeface="Cambria Math" pitchFamily="34" charset="0"/>
                            <a:ea typeface="Cambria Math" pitchFamily="34" charset="-122"/>
                            <a:cs typeface="Cambria Math" pitchFamily="34" charset="-120"/>
                          </a:rPr>
                          <m:t>2</m:t>
                        </m:r>
                      </m:sup>
                    </m:sSup>
                    <m:r>
                      <a:rPr lang="en-US" altLang="zh-CN" b="0" i="0" smtClean="0">
                        <a:solidFill>
                          <a:srgbClr val="244061"/>
                        </a:solidFill>
                        <a:latin typeface="Cambria Math" pitchFamily="34" charset="0"/>
                        <a:ea typeface="Cambria Math" pitchFamily="34" charset="-122"/>
                        <a:cs typeface="Cambria Math" pitchFamily="34" charset="-120"/>
                      </a:rPr>
                      <m:t>−5)(</m:t>
                    </m:r>
                    <m:r>
                      <a:rPr lang="en-US" altLang="zh-CN" b="0" i="0" smtClean="0">
                        <a:solidFill>
                          <a:srgbClr val="244061"/>
                        </a:solidFill>
                        <a:latin typeface="Cambria Math" pitchFamily="34" charset="0"/>
                        <a:ea typeface="Cambria Math" pitchFamily="34" charset="-122"/>
                        <a:cs typeface="Cambria Math" pitchFamily="34" charset="-120"/>
                      </a:rPr>
                      <m:t>𝑛</m:t>
                    </m:r>
                    <m:r>
                      <a:rPr lang="en-US" altLang="zh-CN" b="0" i="0" smtClean="0">
                        <a:solidFill>
                          <a:srgbClr val="244061"/>
                        </a:solidFill>
                        <a:latin typeface="Cambria Math" pitchFamily="34" charset="0"/>
                        <a:ea typeface="Cambria Math" pitchFamily="34" charset="-122"/>
                        <a:cs typeface="Cambria Math" pitchFamily="34" charset="-120"/>
                      </a:rPr>
                      <m:t>=1,2,⋯,12)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.按此预测，在本年度内，需求量超过1.5</a:t>
                </a:r>
                <a:r>
                  <a:rPr lang="en-US" altLang="zh-CN" b="0" i="0">
                    <a:solidFill>
                      <a:srgbClr val="244061"/>
                    </a:solidFill>
                    <a:latin typeface="Times New Roman" pitchFamily="34" charset="0"/>
                    <a:ea typeface="微软雅黑" pitchFamily="34" charset="-122"/>
                    <a:cs typeface="Times New Roman" pitchFamily="34" charset="-120"/>
                  </a:rPr>
                  <a:t>万件的月份是(</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C_6_BD.3_1#bdad8e722?vaa=1&amp;vcp=1&amp;vop=1&amp;pid=c676c33bd&amp;color=36,64,97&amp;vtp=1&amp;bt=1&amp;bbb=1&amp;hb=1"/>
              <p:cNvSpPr>
                <a:spLocks noRot="1" noChangeAspect="1" noMove="1" noResize="1" noEditPoints="1" noAdjustHandles="1" noChangeArrowheads="1" noChangeShapeType="1" noTextEdit="1"/>
              </p:cNvSpPr>
              <p:nvPr/>
            </p:nvSpPr>
            <p:spPr>
              <a:xfrm>
                <a:off x="539496" y="1308944"/>
                <a:ext cx="11109960" cy="838200"/>
              </a:xfrm>
              <a:prstGeom prst="rect">
                <a:avLst/>
              </a:prstGeom>
              <a:blipFill>
                <a:blip r:embed="rId3"/>
                <a:stretch>
                  <a:fillRect l="-1317" b="-9489"/>
                </a:stretch>
              </a:blipFill>
              <a:ln/>
            </p:spPr>
            <p:txBody>
              <a:bodyPr/>
              <a:lstStyle/>
              <a:p>
                <a:r>
                  <a:rPr lang="zh-CN" altLang="en-US">
                    <a:noFill/>
                  </a:rPr>
                  <a:t> </a:t>
                </a:r>
              </a:p>
            </p:txBody>
          </p:sp>
        </mc:Fallback>
      </mc:AlternateContent>
      <p:sp>
        <p:nvSpPr>
          <p:cNvPr id="3" name="QC_6_AN.5_1#bdad8e722.bracket?vaa=1&amp;vcp=1&amp;vop=1&amp;pid=c676c33bd&amp;color=36,64,97&amp;vpa=1&amp;vtp=1"/>
          <p:cNvSpPr/>
          <p:nvPr/>
        </p:nvSpPr>
        <p:spPr>
          <a:xfrm>
            <a:off x="9910255" y="1890604"/>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2000" dirty="0">
              <a:solidFill>
                <a:srgbClr val="6565FF"/>
              </a:solidFill>
            </a:endParaRPr>
          </a:p>
        </p:txBody>
      </p:sp>
      <p:sp>
        <p:nvSpPr>
          <p:cNvPr id="4" name="QC_6_BD.3_2#bdad8e722.choices?vaa=1&amp;vcp=1&amp;vop=1&amp;pid=c676c33bd&amp;color=36,64,97&amp;vtp=1&amp;bbb=1"/>
          <p:cNvSpPr/>
          <p:nvPr/>
        </p:nvSpPr>
        <p:spPr>
          <a:xfrm>
            <a:off x="539496" y="2154192"/>
            <a:ext cx="11109960" cy="360680"/>
          </a:xfrm>
          <a:prstGeom prst="rect">
            <a:avLst/>
          </a:prstGeom>
          <a:noFill/>
          <a:ln/>
        </p:spPr>
        <p:txBody>
          <a:bodyPr wrap="none" lIns="0" tIns="0" rIns="0" bIns="0" rtlCol="0" anchor="t"/>
          <a:lstStyle/>
          <a:p>
            <a:pPr latinLnBrk="1">
              <a:lnSpc>
                <a:spcPts val="32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A.5月、</a:t>
            </a:r>
            <a:r>
              <a:rPr lang="en-US" altLang="zh-CN" sz="1800" b="0" i="0">
                <a:solidFill>
                  <a:srgbClr val="244061"/>
                </a:solidFill>
                <a:latin typeface="Times New Roman" pitchFamily="34" charset="0"/>
                <a:ea typeface="微软雅黑" pitchFamily="34" charset="-122"/>
                <a:cs typeface="Times New Roman" pitchFamily="34" charset="-120"/>
              </a:rPr>
              <a:t>6月</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.6月、</a:t>
            </a:r>
            <a:r>
              <a:rPr lang="en-US" altLang="zh-CN" sz="1800" b="0" i="0">
                <a:solidFill>
                  <a:srgbClr val="244061"/>
                </a:solidFill>
                <a:latin typeface="Times New Roman" pitchFamily="34" charset="0"/>
                <a:ea typeface="微软雅黑" pitchFamily="34" charset="-122"/>
                <a:cs typeface="Times New Roman" pitchFamily="34" charset="-120"/>
              </a:rPr>
              <a:t>7月</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.7月、</a:t>
            </a:r>
            <a:r>
              <a:rPr lang="en-US" altLang="zh-CN" sz="1800" b="0" i="0">
                <a:solidFill>
                  <a:srgbClr val="244061"/>
                </a:solidFill>
                <a:latin typeface="Times New Roman" pitchFamily="34" charset="0"/>
                <a:ea typeface="微软雅黑" pitchFamily="34" charset="-122"/>
                <a:cs typeface="Times New Roman" pitchFamily="34" charset="-120"/>
              </a:rPr>
              <a:t>8月</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.8月、9月</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5" name="QC_6_AS.4_1#bdad8e722?vaa=1&amp;vcp=1&amp;vop=1&amp;pid=c676c33bd&amp;color=36,64,97&amp;vtp=1&amp;bbb=1&amp;hb=1"/>
              <p:cNvSpPr/>
              <p:nvPr/>
            </p:nvSpPr>
            <p:spPr>
              <a:xfrm>
                <a:off x="539496" y="2518682"/>
                <a:ext cx="11109960" cy="3110040"/>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𝑛</m:t>
                    </m:r>
                  </m:oMath>
                </a14:m>
                <a:r>
                  <a:rPr lang="en-US" altLang="zh-CN" sz="1800" b="0" i="0" dirty="0">
                    <a:solidFill>
                      <a:srgbClr val="003760"/>
                    </a:solidFill>
                    <a:latin typeface="Times New Roman" pitchFamily="34" charset="0"/>
                    <a:ea typeface="微软雅黑" pitchFamily="34" charset="-122"/>
                    <a:cs typeface="Times New Roman" pitchFamily="34" charset="-120"/>
                  </a:rPr>
                  <a:t>个月累积的需求量为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第1个月的需求量</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第</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=2,3,⋯,12)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个月的需求量</a:t>
                </a:r>
              </a:p>
              <a:p>
                <a:pPr latinLnBrk="1">
                  <a:lnSpc>
                    <a:spcPts val="4600"/>
                  </a:lnSpc>
                </a:pP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𝑛</m:t>
                        </m:r>
                      </m:num>
                      <m:den>
                        <m:r>
                          <a:rPr lang="en-US" altLang="zh-CN" sz="1800" b="0" i="0">
                            <a:solidFill>
                              <a:srgbClr val="003760"/>
                            </a:solidFill>
                            <a:latin typeface="Cambria Math" pitchFamily="34" charset="0"/>
                            <a:ea typeface="Cambria Math" pitchFamily="34" charset="-122"/>
                            <a:cs typeface="Cambria Math" pitchFamily="34" charset="-120"/>
                          </a:rPr>
                          <m:t>90</m:t>
                        </m:r>
                      </m:den>
                    </m:f>
                    <m:r>
                      <a:rPr lang="en-US" altLang="zh-CN" sz="1800" b="0" i="0" smtClean="0">
                        <a:solidFill>
                          <a:srgbClr val="003760"/>
                        </a:solidFill>
                        <a:latin typeface="Cambria Math" pitchFamily="34" charset="0"/>
                        <a:ea typeface="Cambria Math" pitchFamily="34" charset="-122"/>
                        <a:cs typeface="Cambria Math" pitchFamily="34" charset="-120"/>
                      </a:rPr>
                      <m:t>(21</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𝑛</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−5)−</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90</m:t>
                        </m:r>
                      </m:den>
                    </m:f>
                    <m:r>
                      <a:rPr lang="en-US" altLang="zh-CN" sz="1800" b="0" i="0" smtClean="0">
                        <a:solidFill>
                          <a:srgbClr val="003760"/>
                        </a:solidFill>
                        <a:latin typeface="Cambria Math" pitchFamily="34" charset="0"/>
                        <a:ea typeface="Cambria Math" pitchFamily="34" charset="-122"/>
                        <a:cs typeface="Cambria Math" pitchFamily="34" charset="-120"/>
                      </a:rPr>
                      <m:t>[21(</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−5]=</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30</m:t>
                        </m:r>
                      </m:den>
                    </m:f>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𝑛</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+15</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满足上式，</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30</m:t>
                        </m:r>
                      </m:den>
                    </m:f>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𝑛</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+15</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&gt;1.5</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30</m:t>
                        </m:r>
                      </m:den>
                    </m:f>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𝑛</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+15</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−9)&gt;1.5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∴6&lt;</m:t>
                    </m:r>
                    <m:r>
                      <a:rPr lang="en-US" altLang="zh-CN" b="0" i="0" smtClean="0">
                        <a:solidFill>
                          <a:srgbClr val="003760"/>
                        </a:solidFill>
                        <a:latin typeface="Cambria Math" pitchFamily="34" charset="0"/>
                        <a:ea typeface="Cambria Math" pitchFamily="34" charset="-122"/>
                        <a:cs typeface="Cambria Math" pitchFamily="34" charset="-120"/>
                      </a:rPr>
                      <m:t>𝑛</m:t>
                    </m:r>
                    <m:r>
                      <a:rPr lang="en-US" altLang="zh-CN" b="0" i="0" smtClean="0">
                        <a:solidFill>
                          <a:srgbClr val="003760"/>
                        </a:solidFill>
                        <a:latin typeface="Cambria Math" pitchFamily="34" charset="0"/>
                        <a:ea typeface="Cambria Math" pitchFamily="34" charset="-122"/>
                        <a:cs typeface="Cambria Math" pitchFamily="34" charset="-120"/>
                      </a:rPr>
                      <m:t>&lt;9(</m:t>
                    </m:r>
                    <m:r>
                      <a:rPr lang="en-US" altLang="zh-CN" b="0" i="0" smtClean="0">
                        <a:solidFill>
                          <a:srgbClr val="003760"/>
                        </a:solidFill>
                        <a:latin typeface="Cambria Math" pitchFamily="34" charset="0"/>
                        <a:ea typeface="Cambria Math" pitchFamily="34" charset="-122"/>
                        <a:cs typeface="Cambria Math" pitchFamily="34" charset="-120"/>
                      </a:rPr>
                      <m:t>𝑛</m:t>
                    </m:r>
                    <m:r>
                      <a:rPr lang="en-US" altLang="zh-CN" b="0" i="0" smtClean="0">
                        <a:solidFill>
                          <a:srgbClr val="003760"/>
                        </a:solidFill>
                        <a:latin typeface="Cambria Math" pitchFamily="34" charset="0"/>
                        <a:ea typeface="Cambria Math" pitchFamily="34" charset="-122"/>
                        <a:cs typeface="Cambria Math" pitchFamily="34" charset="-120"/>
                      </a:rPr>
                      <m:t>=1,2,3,⋯,12)</m:t>
                    </m:r>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𝑛</m:t>
                    </m:r>
                    <m:r>
                      <a:rPr lang="en-US" altLang="zh-CN" b="0" i="0" smtClean="0">
                        <a:solidFill>
                          <a:srgbClr val="003760"/>
                        </a:solidFill>
                        <a:latin typeface="Cambria Math" pitchFamily="34" charset="0"/>
                        <a:ea typeface="Cambria Math" pitchFamily="34" charset="-122"/>
                        <a:cs typeface="Cambria Math" pitchFamily="34" charset="-120"/>
                      </a:rPr>
                      <m:t>=7</m:t>
                    </m:r>
                  </m:oMath>
                </a14:m>
                <a:r>
                  <a:rPr lang="en-US" altLang="zh-CN"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𝑛</m:t>
                    </m:r>
                    <m:r>
                      <a:rPr lang="en-US" altLang="zh-CN" b="0" i="0" smtClean="0">
                        <a:solidFill>
                          <a:srgbClr val="003760"/>
                        </a:solidFill>
                        <a:latin typeface="Cambria Math" pitchFamily="34" charset="0"/>
                        <a:ea typeface="Cambria Math" pitchFamily="34" charset="-122"/>
                        <a:cs typeface="Cambria Math" pitchFamily="34" charset="-120"/>
                      </a:rPr>
                      <m:t>=8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5" name="QC_6_AS.4_1#bdad8e722?vaa=1&amp;vcp=1&amp;vop=1&amp;pid=c676c33bd&amp;color=36,64,97&amp;vtp=1&amp;bbb=1&amp;hb=1"/>
              <p:cNvSpPr>
                <a:spLocks noRot="1" noChangeAspect="1" noMove="1" noResize="1" noEditPoints="1" noAdjustHandles="1" noChangeArrowheads="1" noChangeShapeType="1" noTextEdit="1"/>
              </p:cNvSpPr>
              <p:nvPr/>
            </p:nvSpPr>
            <p:spPr>
              <a:xfrm>
                <a:off x="539496" y="2518682"/>
                <a:ext cx="11109960" cy="3110040"/>
              </a:xfrm>
              <a:prstGeom prst="rect">
                <a:avLst/>
              </a:prstGeom>
              <a:blipFill>
                <a:blip r:embed="rId4"/>
                <a:stretch>
                  <a:fillRect l="-1317" b="-470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TotalTime>
  <Words>6111</Words>
  <Application>Microsoft Office PowerPoint</Application>
  <PresentationFormat>宽屏</PresentationFormat>
  <Paragraphs>358</Paragraphs>
  <Slides>40</Slides>
  <Notes>39</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40</vt:i4>
      </vt:variant>
    </vt:vector>
  </HeadingPairs>
  <TitlesOfParts>
    <vt:vector size="50" baseType="lpstr">
      <vt:lpstr>Arial (正文)</vt:lpstr>
      <vt:lpstr>等线</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MicroSoft</cp:lastModifiedBy>
  <cp:revision>3</cp:revision>
  <dcterms:created xsi:type="dcterms:W3CDTF">2025-10-21T08:15:23Z</dcterms:created>
  <dcterms:modified xsi:type="dcterms:W3CDTF">2025-10-21T12:16:54Z</dcterms:modified>
  <cp:category/>
  <cp:contentStatus/>
</cp:coreProperties>
</file>